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662" r:id="rId5"/>
    <p:sldMasterId id="2147483674" r:id="rId6"/>
    <p:sldMasterId id="2147483648" r:id="rId7"/>
  </p:sldMasterIdLst>
  <p:notesMasterIdLst>
    <p:notesMasterId r:id="rId52"/>
  </p:notesMasterIdLst>
  <p:handoutMasterIdLst>
    <p:handoutMasterId r:id="rId53"/>
  </p:handoutMasterIdLst>
  <p:sldIdLst>
    <p:sldId id="345" r:id="rId8"/>
    <p:sldId id="344" r:id="rId9"/>
    <p:sldId id="308" r:id="rId10"/>
    <p:sldId id="310" r:id="rId11"/>
    <p:sldId id="311" r:id="rId12"/>
    <p:sldId id="334" r:id="rId13"/>
    <p:sldId id="335" r:id="rId14"/>
    <p:sldId id="336" r:id="rId15"/>
    <p:sldId id="314" r:id="rId16"/>
    <p:sldId id="316" r:id="rId17"/>
    <p:sldId id="317" r:id="rId18"/>
    <p:sldId id="318" r:id="rId19"/>
    <p:sldId id="319" r:id="rId20"/>
    <p:sldId id="320" r:id="rId21"/>
    <p:sldId id="323" r:id="rId22"/>
    <p:sldId id="321" r:id="rId23"/>
    <p:sldId id="322" r:id="rId24"/>
    <p:sldId id="326" r:id="rId25"/>
    <p:sldId id="327" r:id="rId26"/>
    <p:sldId id="328" r:id="rId27"/>
    <p:sldId id="330" r:id="rId28"/>
    <p:sldId id="329" r:id="rId29"/>
    <p:sldId id="332" r:id="rId30"/>
    <p:sldId id="333" r:id="rId31"/>
    <p:sldId id="324" r:id="rId32"/>
    <p:sldId id="256" r:id="rId33"/>
    <p:sldId id="262" r:id="rId34"/>
    <p:sldId id="257" r:id="rId35"/>
    <p:sldId id="267" r:id="rId36"/>
    <p:sldId id="260" r:id="rId37"/>
    <p:sldId id="278" r:id="rId38"/>
    <p:sldId id="268" r:id="rId39"/>
    <p:sldId id="270" r:id="rId40"/>
    <p:sldId id="259" r:id="rId41"/>
    <p:sldId id="261" r:id="rId42"/>
    <p:sldId id="271" r:id="rId43"/>
    <p:sldId id="264" r:id="rId44"/>
    <p:sldId id="277" r:id="rId45"/>
    <p:sldId id="265" r:id="rId46"/>
    <p:sldId id="273" r:id="rId47"/>
    <p:sldId id="274" r:id="rId48"/>
    <p:sldId id="275" r:id="rId49"/>
    <p:sldId id="276" r:id="rId50"/>
    <p:sldId id="272" r:id="rId51"/>
  </p:sldIdLst>
  <p:sldSz cx="12188825"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2"/>
  </p:normalViewPr>
  <p:slideViewPr>
    <p:cSldViewPr snapToGrid="0">
      <p:cViewPr varScale="1">
        <p:scale>
          <a:sx n="111" d="100"/>
          <a:sy n="111" d="100"/>
        </p:scale>
        <p:origin x="632" y="192"/>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784C9-C352-4A3A-AB4F-E73B7EFE7116}" type="doc">
      <dgm:prSet loTypeId="urn:microsoft.com/office/officeart/2005/8/layout/rings+Icon" loCatId="relationship" qsTypeId="urn:microsoft.com/office/officeart/2005/8/quickstyle/simple4" qsCatId="simple" csTypeId="urn:microsoft.com/office/officeart/2005/8/colors/accent2_2" csCatId="accent2" phldr="1"/>
      <dgm:spPr/>
    </dgm:pt>
    <dgm:pt modelId="{EC38E271-73CD-4D7B-A66B-861CA7488EC7}">
      <dgm:prSet phldrT="[Text]"/>
      <dgm:spPr/>
      <dgm:t>
        <a:bodyPr/>
        <a:lstStyle/>
        <a:p>
          <a:r>
            <a:rPr lang="en-US" dirty="0"/>
            <a:t>Deck</a:t>
          </a:r>
        </a:p>
      </dgm:t>
      <dgm:extLst>
        <a:ext uri="{E40237B7-FDA0-4F09-8148-C483321AD2D9}">
          <dgm14:cNvPr xmlns:dgm14="http://schemas.microsoft.com/office/drawing/2010/diagram" id="0" name="" title="Group A"/>
        </a:ext>
      </dgm:extLst>
    </dgm:pt>
    <dgm:pt modelId="{0EA99F19-5B2F-4C1C-9650-BC734B55276C}" type="parTrans" cxnId="{6635741C-801F-47A2-A3AF-03D68A077957}">
      <dgm:prSet/>
      <dgm:spPr/>
      <dgm:t>
        <a:bodyPr/>
        <a:lstStyle/>
        <a:p>
          <a:endParaRPr lang="en-US"/>
        </a:p>
      </dgm:t>
    </dgm:pt>
    <dgm:pt modelId="{E4286A04-4462-4767-ADE1-E306C144DD1F}" type="sibTrans" cxnId="{6635741C-801F-47A2-A3AF-03D68A077957}">
      <dgm:prSet/>
      <dgm:spPr/>
      <dgm:t>
        <a:bodyPr/>
        <a:lstStyle/>
        <a:p>
          <a:endParaRPr lang="en-US"/>
        </a:p>
      </dgm:t>
    </dgm:pt>
    <dgm:pt modelId="{56C32169-1400-436F-A8EC-619B9C7E6936}">
      <dgm:prSet phldrT="[Text]"/>
      <dgm:spPr/>
      <dgm:t>
        <a:bodyPr/>
        <a:lstStyle/>
        <a:p>
          <a:r>
            <a:rPr lang="en-US" dirty="0"/>
            <a:t>Stressed Out Sailors</a:t>
          </a:r>
        </a:p>
      </dgm:t>
      <dgm:extLst>
        <a:ext uri="{E40237B7-FDA0-4F09-8148-C483321AD2D9}">
          <dgm14:cNvPr xmlns:dgm14="http://schemas.microsoft.com/office/drawing/2010/diagram" id="0" name="" title="Group B"/>
        </a:ext>
      </dgm:extLst>
    </dgm:pt>
    <dgm:pt modelId="{206CD43D-A52D-4932-884E-340EA7F3FF6B}" type="parTrans" cxnId="{DFCD2E9B-B722-40E1-AA2E-87695AFE660E}">
      <dgm:prSet/>
      <dgm:spPr/>
      <dgm:t>
        <a:bodyPr/>
        <a:lstStyle/>
        <a:p>
          <a:endParaRPr lang="en-US"/>
        </a:p>
      </dgm:t>
    </dgm:pt>
    <dgm:pt modelId="{C0CE6C8E-CD32-48F9-8A54-7675A2CF02D0}" type="sibTrans" cxnId="{DFCD2E9B-B722-40E1-AA2E-87695AFE660E}">
      <dgm:prSet/>
      <dgm:spPr/>
      <dgm:t>
        <a:bodyPr/>
        <a:lstStyle/>
        <a:p>
          <a:endParaRPr lang="en-US"/>
        </a:p>
      </dgm:t>
    </dgm:pt>
    <dgm:pt modelId="{459EC89A-47B8-4868-BBE9-9476FBD4735E}">
      <dgm:prSet phldrT="[Text]"/>
      <dgm:spPr/>
      <dgm:t>
        <a:bodyPr/>
        <a:lstStyle/>
        <a:p>
          <a:r>
            <a:rPr lang="en-US" dirty="0"/>
            <a:t>Engine</a:t>
          </a:r>
        </a:p>
      </dgm:t>
      <dgm:extLst>
        <a:ext uri="{E40237B7-FDA0-4F09-8148-C483321AD2D9}">
          <dgm14:cNvPr xmlns:dgm14="http://schemas.microsoft.com/office/drawing/2010/diagram" id="0" name="" title="Group C"/>
        </a:ext>
      </dgm:extLst>
    </dgm:pt>
    <dgm:pt modelId="{3B7A3293-3A0C-4891-99E7-141D50C0301C}" type="parTrans" cxnId="{C70F4E87-7751-4AB2-A73D-197D003AD2F4}">
      <dgm:prSet/>
      <dgm:spPr/>
      <dgm:t>
        <a:bodyPr/>
        <a:lstStyle/>
        <a:p>
          <a:endParaRPr lang="en-US"/>
        </a:p>
      </dgm:t>
    </dgm:pt>
    <dgm:pt modelId="{D3368E72-87E7-49A6-B731-AD2AC3EA2532}" type="sibTrans" cxnId="{C70F4E87-7751-4AB2-A73D-197D003AD2F4}">
      <dgm:prSet/>
      <dgm:spPr/>
      <dgm:t>
        <a:bodyPr/>
        <a:lstStyle/>
        <a:p>
          <a:endParaRPr lang="en-US"/>
        </a:p>
      </dgm:t>
    </dgm:pt>
    <dgm:pt modelId="{6EDA52E5-A2A7-435F-9246-0D388ED0D00A}" type="pres">
      <dgm:prSet presAssocID="{466784C9-C352-4A3A-AB4F-E73B7EFE7116}" presName="Name0" presStyleCnt="0">
        <dgm:presLayoutVars>
          <dgm:chMax val="7"/>
          <dgm:dir/>
          <dgm:resizeHandles val="exact"/>
        </dgm:presLayoutVars>
      </dgm:prSet>
      <dgm:spPr/>
    </dgm:pt>
    <dgm:pt modelId="{073C0186-C529-47F6-9A3F-AC54F3EC1A71}" type="pres">
      <dgm:prSet presAssocID="{466784C9-C352-4A3A-AB4F-E73B7EFE7116}" presName="ellipse1" presStyleLbl="vennNode1" presStyleIdx="0" presStyleCnt="3" custLinFactNeighborX="5651" custLinFactNeighborY="193">
        <dgm:presLayoutVars>
          <dgm:bulletEnabled val="1"/>
        </dgm:presLayoutVars>
      </dgm:prSet>
      <dgm:spPr/>
    </dgm:pt>
    <dgm:pt modelId="{B34614A2-1392-4E77-BDA0-2BEA4D89C2F7}" type="pres">
      <dgm:prSet presAssocID="{466784C9-C352-4A3A-AB4F-E73B7EFE7116}" presName="ellipse2" presStyleLbl="vennNode1" presStyleIdx="1" presStyleCnt="3" custLinFactNeighborX="-2016" custLinFactNeighborY="-1028">
        <dgm:presLayoutVars>
          <dgm:bulletEnabled val="1"/>
        </dgm:presLayoutVars>
      </dgm:prSet>
      <dgm:spPr/>
    </dgm:pt>
    <dgm:pt modelId="{2D81501D-F97C-4215-9373-9F01E07C91FE}" type="pres">
      <dgm:prSet presAssocID="{466784C9-C352-4A3A-AB4F-E73B7EFE7116}" presName="ellipse3" presStyleLbl="vennNode1" presStyleIdx="2" presStyleCnt="3" custLinFactNeighborX="-13358" custLinFactNeighborY="2814">
        <dgm:presLayoutVars>
          <dgm:bulletEnabled val="1"/>
        </dgm:presLayoutVars>
      </dgm:prSet>
      <dgm:spPr/>
    </dgm:pt>
  </dgm:ptLst>
  <dgm:cxnLst>
    <dgm:cxn modelId="{CDDBB908-DA88-4E73-98AC-B93F027CF084}" type="presOf" srcId="{459EC89A-47B8-4868-BBE9-9476FBD4735E}" destId="{2D81501D-F97C-4215-9373-9F01E07C91FE}" srcOrd="0" destOrd="0" presId="urn:microsoft.com/office/officeart/2005/8/layout/rings+Icon"/>
    <dgm:cxn modelId="{6635741C-801F-47A2-A3AF-03D68A077957}" srcId="{466784C9-C352-4A3A-AB4F-E73B7EFE7116}" destId="{EC38E271-73CD-4D7B-A66B-861CA7488EC7}" srcOrd="0" destOrd="0" parTransId="{0EA99F19-5B2F-4C1C-9650-BC734B55276C}" sibTransId="{E4286A04-4462-4767-ADE1-E306C144DD1F}"/>
    <dgm:cxn modelId="{C70F4E87-7751-4AB2-A73D-197D003AD2F4}" srcId="{466784C9-C352-4A3A-AB4F-E73B7EFE7116}" destId="{459EC89A-47B8-4868-BBE9-9476FBD4735E}" srcOrd="2" destOrd="0" parTransId="{3B7A3293-3A0C-4891-99E7-141D50C0301C}" sibTransId="{D3368E72-87E7-49A6-B731-AD2AC3EA2532}"/>
    <dgm:cxn modelId="{DFCD2E9B-B722-40E1-AA2E-87695AFE660E}" srcId="{466784C9-C352-4A3A-AB4F-E73B7EFE7116}" destId="{56C32169-1400-436F-A8EC-619B9C7E6936}" srcOrd="1" destOrd="0" parTransId="{206CD43D-A52D-4932-884E-340EA7F3FF6B}" sibTransId="{C0CE6C8E-CD32-48F9-8A54-7675A2CF02D0}"/>
    <dgm:cxn modelId="{29AA74D2-84E1-48EC-8E00-BBF044D53BCE}" type="presOf" srcId="{466784C9-C352-4A3A-AB4F-E73B7EFE7116}" destId="{6EDA52E5-A2A7-435F-9246-0D388ED0D00A}" srcOrd="0" destOrd="0" presId="urn:microsoft.com/office/officeart/2005/8/layout/rings+Icon"/>
    <dgm:cxn modelId="{5E608FEA-395A-446E-AE17-CB6CF05A8788}" type="presOf" srcId="{EC38E271-73CD-4D7B-A66B-861CA7488EC7}" destId="{073C0186-C529-47F6-9A3F-AC54F3EC1A71}" srcOrd="0" destOrd="0" presId="urn:microsoft.com/office/officeart/2005/8/layout/rings+Icon"/>
    <dgm:cxn modelId="{F5AC7BFA-D3B8-4821-9948-783EC7196B29}" type="presOf" srcId="{56C32169-1400-436F-A8EC-619B9C7E6936}" destId="{B34614A2-1392-4E77-BDA0-2BEA4D89C2F7}" srcOrd="0" destOrd="0" presId="urn:microsoft.com/office/officeart/2005/8/layout/rings+Icon"/>
    <dgm:cxn modelId="{DBE26B54-7079-4FFC-87E1-3554F7051E35}" type="presParOf" srcId="{6EDA52E5-A2A7-435F-9246-0D388ED0D00A}" destId="{073C0186-C529-47F6-9A3F-AC54F3EC1A71}" srcOrd="0" destOrd="0" presId="urn:microsoft.com/office/officeart/2005/8/layout/rings+Icon"/>
    <dgm:cxn modelId="{D6408F6A-19A4-403D-A1B1-2FB7672E934D}" type="presParOf" srcId="{6EDA52E5-A2A7-435F-9246-0D388ED0D00A}" destId="{B34614A2-1392-4E77-BDA0-2BEA4D89C2F7}" srcOrd="1" destOrd="0" presId="urn:microsoft.com/office/officeart/2005/8/layout/rings+Icon"/>
    <dgm:cxn modelId="{E3EED042-9059-4857-A024-B8C959786EE0}" type="presParOf" srcId="{6EDA52E5-A2A7-435F-9246-0D388ED0D00A}" destId="{2D81501D-F97C-4215-9373-9F01E07C91FE}"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C0186-C529-47F6-9A3F-AC54F3EC1A71}">
      <dsp:nvSpPr>
        <dsp:cNvPr id="0" name=""/>
        <dsp:cNvSpPr/>
      </dsp:nvSpPr>
      <dsp:spPr>
        <a:xfrm>
          <a:off x="127314" y="196956"/>
          <a:ext cx="2252951" cy="2252919"/>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Deck</a:t>
          </a:r>
        </a:p>
      </dsp:txBody>
      <dsp:txXfrm>
        <a:off x="457251" y="526888"/>
        <a:ext cx="1593077" cy="1593055"/>
      </dsp:txXfrm>
    </dsp:sp>
    <dsp:sp modelId="{B34614A2-1392-4E77-BDA0-2BEA4D89C2F7}">
      <dsp:nvSpPr>
        <dsp:cNvPr id="0" name=""/>
        <dsp:cNvSpPr/>
      </dsp:nvSpPr>
      <dsp:spPr>
        <a:xfrm>
          <a:off x="1114194" y="1672020"/>
          <a:ext cx="2252951" cy="2252919"/>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Stressed Out Sailors</a:t>
          </a:r>
        </a:p>
      </dsp:txBody>
      <dsp:txXfrm>
        <a:off x="1444131" y="2001952"/>
        <a:ext cx="1593077" cy="1593055"/>
      </dsp:txXfrm>
    </dsp:sp>
    <dsp:sp modelId="{2D81501D-F97C-4215-9373-9F01E07C91FE}">
      <dsp:nvSpPr>
        <dsp:cNvPr id="0" name=""/>
        <dsp:cNvSpPr/>
      </dsp:nvSpPr>
      <dsp:spPr>
        <a:xfrm>
          <a:off x="2016907" y="256005"/>
          <a:ext cx="2252951" cy="2252919"/>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Engine</a:t>
          </a:r>
        </a:p>
      </dsp:txBody>
      <dsp:txXfrm>
        <a:off x="2346844" y="585937"/>
        <a:ext cx="1593077" cy="159305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t>2/29/2024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2/29/2024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Picture 8" descr="Large ocean wav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6551612" cy="6857942"/>
          </a:xfrm>
          <a:prstGeom prst="rect">
            <a:avLst/>
          </a:prstGeom>
        </p:spPr>
      </p:pic>
      <p:sp>
        <p:nvSpPr>
          <p:cNvPr id="8" name="Rectangle 7"/>
          <p:cNvSpPr/>
          <p:nvPr/>
        </p:nvSpPr>
        <p:spPr>
          <a:xfrm>
            <a:off x="6094411" y="0"/>
            <a:ext cx="4572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7008813" y="1600200"/>
            <a:ext cx="4572001" cy="3733800"/>
          </a:xfrm>
        </p:spPr>
        <p:txBody>
          <a:bodyPr anchor="b">
            <a:normAutofit/>
          </a:bodyPr>
          <a:lstStyle>
            <a:lvl1pPr>
              <a:lnSpc>
                <a:spcPct val="80000"/>
              </a:lnSpc>
              <a:defRPr sz="54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7008813" y="5562599"/>
            <a:ext cx="4571999" cy="83502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F68A-E65A-4605-844A-9272BF37E81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E402BAF-412E-4625-87E8-F70CBC1ED965}"/>
              </a:ext>
            </a:extLst>
          </p:cNvPr>
          <p:cNvSpPr>
            <a:spLocks noGrp="1"/>
          </p:cNvSpPr>
          <p:nvPr>
            <p:ph type="ftr" sz="quarter" idx="10"/>
          </p:nvPr>
        </p:nvSpPr>
        <p:spPr/>
        <p:txBody>
          <a:bodyPr/>
          <a:lstStyle/>
          <a:p>
            <a:r>
              <a:rPr lang="en-US"/>
              <a:t>Add a footer</a:t>
            </a:r>
          </a:p>
        </p:txBody>
      </p:sp>
      <p:sp>
        <p:nvSpPr>
          <p:cNvPr id="4" name="Date Placeholder 3">
            <a:extLst>
              <a:ext uri="{FF2B5EF4-FFF2-40B4-BE49-F238E27FC236}">
                <a16:creationId xmlns:a16="http://schemas.microsoft.com/office/drawing/2014/main" id="{D966D48C-4C58-445D-9D43-A09BE811D5D1}"/>
              </a:ext>
            </a:extLst>
          </p:cNvPr>
          <p:cNvSpPr>
            <a:spLocks noGrp="1"/>
          </p:cNvSpPr>
          <p:nvPr>
            <p:ph type="dt" sz="half" idx="11"/>
          </p:nvPr>
        </p:nvSpPr>
        <p:spPr/>
        <p:txBody>
          <a:bodyPr/>
          <a:lstStyle/>
          <a:p>
            <a:fld id="{6B85D658-8C58-46F3-AA54-0ED74F8B4CDC}" type="datetime1">
              <a:rPr lang="en-US" smtClean="0"/>
              <a:pPr/>
              <a:t>2/29/2024</a:t>
            </a:fld>
            <a:endParaRPr lang="en-US"/>
          </a:p>
        </p:txBody>
      </p:sp>
      <p:sp>
        <p:nvSpPr>
          <p:cNvPr id="5" name="Slide Number Placeholder 4">
            <a:extLst>
              <a:ext uri="{FF2B5EF4-FFF2-40B4-BE49-F238E27FC236}">
                <a16:creationId xmlns:a16="http://schemas.microsoft.com/office/drawing/2014/main" id="{FD7B7B1F-3237-4BCA-B79E-6E90C1C6B154}"/>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9895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6926-3049-46B7-ABE3-EF0651B3717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61A58B2-BECF-454B-99DD-98B64C6E5232}"/>
              </a:ext>
            </a:extLst>
          </p:cNvPr>
          <p:cNvSpPr>
            <a:spLocks noGrp="1"/>
          </p:cNvSpPr>
          <p:nvPr>
            <p:ph type="ftr" sz="quarter" idx="10"/>
          </p:nvPr>
        </p:nvSpPr>
        <p:spPr/>
        <p:txBody>
          <a:bodyPr/>
          <a:lstStyle/>
          <a:p>
            <a:r>
              <a:rPr lang="en-US"/>
              <a:t>Add a footer</a:t>
            </a:r>
          </a:p>
        </p:txBody>
      </p:sp>
      <p:sp>
        <p:nvSpPr>
          <p:cNvPr id="4" name="Date Placeholder 3">
            <a:extLst>
              <a:ext uri="{FF2B5EF4-FFF2-40B4-BE49-F238E27FC236}">
                <a16:creationId xmlns:a16="http://schemas.microsoft.com/office/drawing/2014/main" id="{39281A51-3796-47F6-B9DF-D2B2C4625EE2}"/>
              </a:ext>
            </a:extLst>
          </p:cNvPr>
          <p:cNvSpPr>
            <a:spLocks noGrp="1"/>
          </p:cNvSpPr>
          <p:nvPr>
            <p:ph type="dt" sz="half" idx="11"/>
          </p:nvPr>
        </p:nvSpPr>
        <p:spPr/>
        <p:txBody>
          <a:bodyPr/>
          <a:lstStyle/>
          <a:p>
            <a:fld id="{6B85D658-8C58-46F3-AA54-0ED74F8B4CDC}" type="datetime1">
              <a:rPr lang="en-US" smtClean="0"/>
              <a:pPr/>
              <a:t>2/29/2024</a:t>
            </a:fld>
            <a:endParaRPr lang="en-US"/>
          </a:p>
        </p:txBody>
      </p:sp>
      <p:sp>
        <p:nvSpPr>
          <p:cNvPr id="5" name="Slide Number Placeholder 4">
            <a:extLst>
              <a:ext uri="{FF2B5EF4-FFF2-40B4-BE49-F238E27FC236}">
                <a16:creationId xmlns:a16="http://schemas.microsoft.com/office/drawing/2014/main" id="{210ACA37-7CA1-4E0F-8238-C29F06F22CF2}"/>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88394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13B6B-E340-4FC0-A085-B71A4639D1AA}" type="datetime1">
              <a:rPr lang="en-US" smtClean="0"/>
              <a:t>2/29/2024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609600"/>
            <a:ext cx="19812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609600"/>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FDCB42DF-42F7-4DF8-92F8-78154BDE12B4}" type="datetime1">
              <a:rPr lang="en-US" smtClean="0"/>
              <a:t>2/29/2024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4E79-8DCB-4C5C-875E-AA0FDBF717C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576F8D6-61E7-4964-BFEE-88FF5E153864}"/>
              </a:ext>
            </a:extLst>
          </p:cNvPr>
          <p:cNvSpPr>
            <a:spLocks noGrp="1"/>
          </p:cNvSpPr>
          <p:nvPr>
            <p:ph type="ftr" sz="quarter" idx="10"/>
          </p:nvPr>
        </p:nvSpPr>
        <p:spPr/>
        <p:txBody>
          <a:bodyPr/>
          <a:lstStyle/>
          <a:p>
            <a:r>
              <a:rPr lang="en-US"/>
              <a:t>Add a footer</a:t>
            </a:r>
          </a:p>
        </p:txBody>
      </p:sp>
      <p:sp>
        <p:nvSpPr>
          <p:cNvPr id="4" name="Date Placeholder 3">
            <a:extLst>
              <a:ext uri="{FF2B5EF4-FFF2-40B4-BE49-F238E27FC236}">
                <a16:creationId xmlns:a16="http://schemas.microsoft.com/office/drawing/2014/main" id="{8813A5DD-70C0-406E-89B4-8007D7D557F0}"/>
              </a:ext>
            </a:extLst>
          </p:cNvPr>
          <p:cNvSpPr>
            <a:spLocks noGrp="1"/>
          </p:cNvSpPr>
          <p:nvPr>
            <p:ph type="dt" sz="half" idx="11"/>
          </p:nvPr>
        </p:nvSpPr>
        <p:spPr/>
        <p:txBody>
          <a:bodyPr/>
          <a:lstStyle/>
          <a:p>
            <a:fld id="{6B85D658-8C58-46F3-AA54-0ED74F8B4CDC}" type="datetime1">
              <a:rPr lang="en-US" smtClean="0"/>
              <a:pPr/>
              <a:t>2/29/2024</a:t>
            </a:fld>
            <a:endParaRPr lang="en-US"/>
          </a:p>
        </p:txBody>
      </p:sp>
      <p:sp>
        <p:nvSpPr>
          <p:cNvPr id="5" name="Slide Number Placeholder 4">
            <a:extLst>
              <a:ext uri="{FF2B5EF4-FFF2-40B4-BE49-F238E27FC236}">
                <a16:creationId xmlns:a16="http://schemas.microsoft.com/office/drawing/2014/main" id="{9F5683EE-9A76-43D6-A141-245295DB8ECE}"/>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2600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5E44-5DD8-4027-9160-2E1D65C1CE5C}"/>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792FE8-2F30-4322-BD35-465F557E27AE}"/>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EA69A9-8D64-47D5-8552-E3DE1696A66A}"/>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5" name="Footer Placeholder 4">
            <a:extLst>
              <a:ext uri="{FF2B5EF4-FFF2-40B4-BE49-F238E27FC236}">
                <a16:creationId xmlns:a16="http://schemas.microsoft.com/office/drawing/2014/main" id="{E47F558B-0DBA-4E71-A33D-4F8D4A148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27322-92B2-4C1B-961C-AD98BF133381}"/>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509524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13A1-F41C-43A2-AB09-20D4F3843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7B94C-0666-4C71-9325-C529DA2F40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CE6D1-7C6A-423D-AF0A-EBD372131734}"/>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5" name="Footer Placeholder 4">
            <a:extLst>
              <a:ext uri="{FF2B5EF4-FFF2-40B4-BE49-F238E27FC236}">
                <a16:creationId xmlns:a16="http://schemas.microsoft.com/office/drawing/2014/main" id="{51FB1ED5-C969-4C17-954D-8D2C73C98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EAD93-839C-435E-A574-81F4DDA30403}"/>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62104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FCA2-044D-4E87-8022-0CDFFF929D49}"/>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78433-4BA7-4985-AF98-F6FC35670EF7}"/>
              </a:ext>
            </a:extLst>
          </p:cNvPr>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B284E-9170-4202-A954-3F93678F1A0D}"/>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5" name="Footer Placeholder 4">
            <a:extLst>
              <a:ext uri="{FF2B5EF4-FFF2-40B4-BE49-F238E27FC236}">
                <a16:creationId xmlns:a16="http://schemas.microsoft.com/office/drawing/2014/main" id="{C4A2DFF5-A9FC-4733-A7DB-10F5CE529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24BF9-E905-4A99-9E8C-DF15737FE1E9}"/>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879549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855E-7CEC-4F88-8A1F-A89DED5B1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9F94B-D727-47D4-B681-B98BB2D7B050}"/>
              </a:ext>
            </a:extLst>
          </p:cNvPr>
          <p:cNvSpPr>
            <a:spLocks noGrp="1"/>
          </p:cNvSpPr>
          <p:nvPr>
            <p:ph sz="half" idx="1"/>
          </p:nvPr>
        </p:nvSpPr>
        <p:spPr>
          <a:xfrm>
            <a:off x="838200" y="1825625"/>
            <a:ext cx="51800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9543C-E076-4042-8844-16D9ABEE52E2}"/>
              </a:ext>
            </a:extLst>
          </p:cNvPr>
          <p:cNvSpPr>
            <a:spLocks noGrp="1"/>
          </p:cNvSpPr>
          <p:nvPr>
            <p:ph sz="half" idx="2"/>
          </p:nvPr>
        </p:nvSpPr>
        <p:spPr>
          <a:xfrm>
            <a:off x="6170613" y="1825625"/>
            <a:ext cx="51800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52FEB-3EC8-4050-ABE5-D6E2D6A916B9}"/>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6" name="Footer Placeholder 5">
            <a:extLst>
              <a:ext uri="{FF2B5EF4-FFF2-40B4-BE49-F238E27FC236}">
                <a16:creationId xmlns:a16="http://schemas.microsoft.com/office/drawing/2014/main" id="{EC185B1A-BBAF-44E2-9C42-37D2EA14B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23485-4956-4711-8CAC-B6717B9D99C5}"/>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133851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DEDB-501C-483D-BD04-5D27FCC3EE10}"/>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F454F-3E0C-43CD-AD52-D2357A9168FA}"/>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64168-6BD5-415A-A9DF-40F551279863}"/>
              </a:ext>
            </a:extLst>
          </p:cNvPr>
          <p:cNvSpPr>
            <a:spLocks noGrp="1"/>
          </p:cNvSpPr>
          <p:nvPr>
            <p:ph sz="half" idx="2"/>
          </p:nvPr>
        </p:nvSpPr>
        <p:spPr>
          <a:xfrm>
            <a:off x="839788" y="2505075"/>
            <a:ext cx="515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477CB8-BAF2-4613-9E36-A6C2FA3AD67B}"/>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22EDE-3E37-4EF9-8830-02463568C82C}"/>
              </a:ext>
            </a:extLst>
          </p:cNvPr>
          <p:cNvSpPr>
            <a:spLocks noGrp="1"/>
          </p:cNvSpPr>
          <p:nvPr>
            <p:ph sz="quarter" idx="4"/>
          </p:nvPr>
        </p:nvSpPr>
        <p:spPr>
          <a:xfrm>
            <a:off x="6170613"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5D173-DA30-479E-95F0-A5E9F8C723BB}"/>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8" name="Footer Placeholder 7">
            <a:extLst>
              <a:ext uri="{FF2B5EF4-FFF2-40B4-BE49-F238E27FC236}">
                <a16:creationId xmlns:a16="http://schemas.microsoft.com/office/drawing/2014/main" id="{D14AD972-1F77-43C8-A58A-5D8CE3DF9A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09A0-7CF1-4F63-8BCE-928E454A3B5F}"/>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875393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p:cNvSpPr>
            <a:spLocks noGrp="1"/>
          </p:cNvSpPr>
          <p:nvPr>
            <p:ph type="ftr" sz="quarter" idx="11"/>
          </p:nvPr>
        </p:nvSpPr>
        <p:spPr>
          <a:xfrm>
            <a:off x="1979611" y="6400800"/>
            <a:ext cx="5954834" cy="276228"/>
          </a:xfrm>
        </p:spPr>
        <p:txBody>
          <a:bodyPr/>
          <a:lstStyle/>
          <a:p>
            <a:r>
              <a:rPr lang="en-US"/>
              <a:t>Add a footer</a:t>
            </a:r>
            <a:endParaRPr/>
          </a:p>
        </p:txBody>
      </p:sp>
      <p:sp>
        <p:nvSpPr>
          <p:cNvPr id="5" name="Date Placeholder 3"/>
          <p:cNvSpPr>
            <a:spLocks noGrp="1"/>
          </p:cNvSpPr>
          <p:nvPr>
            <p:ph type="dt" sz="half" idx="10"/>
          </p:nvPr>
        </p:nvSpPr>
        <p:spPr>
          <a:xfrm>
            <a:off x="8228011" y="6400800"/>
            <a:ext cx="1548659" cy="276228"/>
          </a:xfrm>
        </p:spPr>
        <p:txBody>
          <a:bodyPr/>
          <a:lstStyle/>
          <a:p>
            <a:fld id="{A43FAFC5-F11C-4205-99FD-FC66DAA2AE2D}" type="datetime1">
              <a:rPr lang="en-US" smtClean="0"/>
              <a:t>2/29/2024</a:t>
            </a:fld>
            <a:endParaRPr/>
          </a:p>
        </p:txBody>
      </p:sp>
      <p:sp>
        <p:nvSpPr>
          <p:cNvPr id="6" name="Slide Number Placeholder 5"/>
          <p:cNvSpPr>
            <a:spLocks noGrp="1"/>
          </p:cNvSpPr>
          <p:nvPr>
            <p:ph type="sldNum" sz="quarter" idx="12"/>
          </p:nvPr>
        </p:nvSpPr>
        <p:spPr>
          <a:xfrm>
            <a:off x="10056811" y="6400800"/>
            <a:ext cx="1066802" cy="276228"/>
          </a:xfrm>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A884-EBA6-4370-A169-DB993CB8B9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BF888-FBFE-4A8E-BB55-F6B73A0BBDD7}"/>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4" name="Footer Placeholder 3">
            <a:extLst>
              <a:ext uri="{FF2B5EF4-FFF2-40B4-BE49-F238E27FC236}">
                <a16:creationId xmlns:a16="http://schemas.microsoft.com/office/drawing/2014/main" id="{797642B4-8C36-484F-9D88-8112CC1F4D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4DDAB0-6D5A-4712-BA41-1ACE8CC537E9}"/>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2584835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D8692-A1FD-483E-86D6-57E802624B47}"/>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3" name="Footer Placeholder 2">
            <a:extLst>
              <a:ext uri="{FF2B5EF4-FFF2-40B4-BE49-F238E27FC236}">
                <a16:creationId xmlns:a16="http://schemas.microsoft.com/office/drawing/2014/main" id="{4928EB30-3777-4079-8381-BF96C0A0F3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8481CA-04B3-4EBB-B401-83D8C79E8CFF}"/>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054662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9196-B4F4-4041-999E-BC60F3E7679D}"/>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72DA9-B98A-43B5-849C-B91BF647AA33}"/>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C7E470-7D23-4E30-A118-6D12850A0D6A}"/>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C9CFB-45A7-4D9E-8C5E-5FFB8D64854E}"/>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6" name="Footer Placeholder 5">
            <a:extLst>
              <a:ext uri="{FF2B5EF4-FFF2-40B4-BE49-F238E27FC236}">
                <a16:creationId xmlns:a16="http://schemas.microsoft.com/office/drawing/2014/main" id="{1925A31D-7DDF-4AA8-BFF7-7C7731F1B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EB598-3D1B-482B-8EA5-D6BC33E9A10D}"/>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1106641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8E2D-646D-4364-BCF1-94E48BA7147F}"/>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6F640-9F10-45E8-8751-153FCA9C87DA}"/>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EB4A09-B6FA-4386-99C8-A7A1D88ECC39}"/>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2778A-6AA7-48DF-9767-08F3E92ECDAA}"/>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6" name="Footer Placeholder 5">
            <a:extLst>
              <a:ext uri="{FF2B5EF4-FFF2-40B4-BE49-F238E27FC236}">
                <a16:creationId xmlns:a16="http://schemas.microsoft.com/office/drawing/2014/main" id="{433D4401-DA3D-4953-8D95-24AE8B8C7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D3E7E-786D-420B-AA07-C4E6883645A8}"/>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266911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9EDD-35BF-4F1B-8AE6-7EFBB5690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A2A876-6608-49B8-86A0-CBC5322C3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3916C-72DC-4E46-AF3E-289DDCC88D29}"/>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5" name="Footer Placeholder 4">
            <a:extLst>
              <a:ext uri="{FF2B5EF4-FFF2-40B4-BE49-F238E27FC236}">
                <a16:creationId xmlns:a16="http://schemas.microsoft.com/office/drawing/2014/main" id="{78186181-FD90-4CEC-9DE2-899FB644F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60AC0-A6D1-40C1-8348-2129F850660D}"/>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568341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AC4895-B0E4-48A9-A24A-92E7D56CAA89}"/>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A42B2-7FF7-4C06-A7C4-31C7B7E62369}"/>
              </a:ext>
            </a:extLst>
          </p:cNvPr>
          <p:cNvSpPr>
            <a:spLocks noGrp="1"/>
          </p:cNvSpPr>
          <p:nvPr>
            <p:ph type="body" orient="vert" idx="1"/>
          </p:nvPr>
        </p:nvSpPr>
        <p:spPr>
          <a:xfrm>
            <a:off x="838200" y="365125"/>
            <a:ext cx="773271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BCD81-F27C-4852-94D7-ED1CCE3ECDBE}"/>
              </a:ext>
            </a:extLst>
          </p:cNvPr>
          <p:cNvSpPr>
            <a:spLocks noGrp="1"/>
          </p:cNvSpPr>
          <p:nvPr>
            <p:ph type="dt" sz="half" idx="10"/>
          </p:nvPr>
        </p:nvSpPr>
        <p:spPr/>
        <p:txBody>
          <a:bodyPr/>
          <a:lstStyle/>
          <a:p>
            <a:fld id="{4CEE7C1B-D05A-4D24-ABFA-F7DF0C9075A4}" type="datetimeFigureOut">
              <a:rPr lang="en-US" smtClean="0"/>
              <a:t>2/29/2024</a:t>
            </a:fld>
            <a:endParaRPr lang="en-US"/>
          </a:p>
        </p:txBody>
      </p:sp>
      <p:sp>
        <p:nvSpPr>
          <p:cNvPr id="5" name="Footer Placeholder 4">
            <a:extLst>
              <a:ext uri="{FF2B5EF4-FFF2-40B4-BE49-F238E27FC236}">
                <a16:creationId xmlns:a16="http://schemas.microsoft.com/office/drawing/2014/main" id="{D8BE2240-7E63-4690-AC14-2DDD52849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F862B-D0A8-425F-8CF3-AD6BEEC96F9D}"/>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1430894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34A4-DE64-4DDC-AF5C-1F8D0487FB65}"/>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0E54B-03E8-4471-9988-920B28C9F711}"/>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0B7AB-5971-47D1-A478-8EBD215A2AA1}"/>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5" name="Footer Placeholder 4">
            <a:extLst>
              <a:ext uri="{FF2B5EF4-FFF2-40B4-BE49-F238E27FC236}">
                <a16:creationId xmlns:a16="http://schemas.microsoft.com/office/drawing/2014/main" id="{EFF481FC-5B2C-4DEA-B994-07AA9F09D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6863A-DA57-4451-B635-3E9331409068}"/>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3127635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B7E7-88C2-40D8-A168-59ED012BA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F91D7F-C8DB-47CF-AD23-87C781A3F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5499F-1B4C-4501-9D5F-6690522C7332}"/>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5" name="Footer Placeholder 4">
            <a:extLst>
              <a:ext uri="{FF2B5EF4-FFF2-40B4-BE49-F238E27FC236}">
                <a16:creationId xmlns:a16="http://schemas.microsoft.com/office/drawing/2014/main" id="{6049162D-F866-4842-84D9-B5AE176AA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ED33C-271E-4AC3-9B21-24C6A9C63856}"/>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982833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CF07-B94B-4B05-8C9C-1BB8CA48046A}"/>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77B44-5C53-455E-87F5-35BDE50D3D55}"/>
              </a:ext>
            </a:extLst>
          </p:cNvPr>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223626-B601-4090-9DDF-249A29A7346F}"/>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5" name="Footer Placeholder 4">
            <a:extLst>
              <a:ext uri="{FF2B5EF4-FFF2-40B4-BE49-F238E27FC236}">
                <a16:creationId xmlns:a16="http://schemas.microsoft.com/office/drawing/2014/main" id="{ADBF74DA-717C-4EEB-83BD-FAA045CAA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51FF8-56C5-49A2-B0CF-73353158C471}"/>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1335512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1911-DE5F-44A5-8859-86DF3D119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69AE3-6F5E-4DB9-BEFA-BBA4A05ABD0B}"/>
              </a:ext>
            </a:extLst>
          </p:cNvPr>
          <p:cNvSpPr>
            <a:spLocks noGrp="1"/>
          </p:cNvSpPr>
          <p:nvPr>
            <p:ph sz="half" idx="1"/>
          </p:nvPr>
        </p:nvSpPr>
        <p:spPr>
          <a:xfrm>
            <a:off x="838200" y="1825625"/>
            <a:ext cx="51800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426E5-A2C3-40D7-8BB5-959748D0B2A5}"/>
              </a:ext>
            </a:extLst>
          </p:cNvPr>
          <p:cNvSpPr>
            <a:spLocks noGrp="1"/>
          </p:cNvSpPr>
          <p:nvPr>
            <p:ph sz="half" idx="2"/>
          </p:nvPr>
        </p:nvSpPr>
        <p:spPr>
          <a:xfrm>
            <a:off x="6170613" y="1825625"/>
            <a:ext cx="51800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1C2B3-1B5E-46AE-892C-B0A4C6B2A044}"/>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6" name="Footer Placeholder 5">
            <a:extLst>
              <a:ext uri="{FF2B5EF4-FFF2-40B4-BE49-F238E27FC236}">
                <a16:creationId xmlns:a16="http://schemas.microsoft.com/office/drawing/2014/main" id="{7FE9136C-A71B-4124-948F-469555B7F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131DE-510D-48FF-A34F-2CAD4F0C894E}"/>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688870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6812" y="1616074"/>
            <a:ext cx="7315198" cy="2727325"/>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2436814" y="4495800"/>
            <a:ext cx="7315198" cy="1673225"/>
          </a:xfrm>
        </p:spPr>
        <p:txBody>
          <a:bodyPr anchor="t">
            <a:normAutofit/>
          </a:bodyPr>
          <a:lstStyle>
            <a:lvl1pPr marL="0" indent="0">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43FAFC5-F11C-4205-99FD-FC66DAA2AE2D}" type="datetime1">
              <a:rPr lang="en-US" smtClean="0"/>
              <a:t>2/29/2024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4532-5ABE-43F4-97BE-246DE7957BC8}"/>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EAEE8-3C9A-4BE3-B683-91D8745AF06B}"/>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DF8481-7BD8-4473-8206-D5570FE46A59}"/>
              </a:ext>
            </a:extLst>
          </p:cNvPr>
          <p:cNvSpPr>
            <a:spLocks noGrp="1"/>
          </p:cNvSpPr>
          <p:nvPr>
            <p:ph sz="half" idx="2"/>
          </p:nvPr>
        </p:nvSpPr>
        <p:spPr>
          <a:xfrm>
            <a:off x="839788" y="2505075"/>
            <a:ext cx="515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77DE7-A286-4D75-8048-F8607B227DE0}"/>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F1B0E-AD60-477A-AEAF-6E2216D56882}"/>
              </a:ext>
            </a:extLst>
          </p:cNvPr>
          <p:cNvSpPr>
            <a:spLocks noGrp="1"/>
          </p:cNvSpPr>
          <p:nvPr>
            <p:ph sz="quarter" idx="4"/>
          </p:nvPr>
        </p:nvSpPr>
        <p:spPr>
          <a:xfrm>
            <a:off x="6170613"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D31E1E-E074-4F01-880D-CA3E9206AFAE}"/>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8" name="Footer Placeholder 7">
            <a:extLst>
              <a:ext uri="{FF2B5EF4-FFF2-40B4-BE49-F238E27FC236}">
                <a16:creationId xmlns:a16="http://schemas.microsoft.com/office/drawing/2014/main" id="{DE928392-81EC-41CB-B022-AA997056DF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6C1CF3-1768-4878-A7AB-7902FC39C08D}"/>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1882205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2D69-F379-439E-A8DF-6C1E8739E6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AF431-DD60-4685-9A03-C2236B8BCE3E}"/>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4" name="Footer Placeholder 3">
            <a:extLst>
              <a:ext uri="{FF2B5EF4-FFF2-40B4-BE49-F238E27FC236}">
                <a16:creationId xmlns:a16="http://schemas.microsoft.com/office/drawing/2014/main" id="{1FC972C0-5789-4AD9-857A-738ED6F79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D03944-2D9B-4FF0-86E6-9D5F224C9C48}"/>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918739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1FBF84-4AE6-42AE-8D2B-111F2CBE7A3B}"/>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3" name="Footer Placeholder 2">
            <a:extLst>
              <a:ext uri="{FF2B5EF4-FFF2-40B4-BE49-F238E27FC236}">
                <a16:creationId xmlns:a16="http://schemas.microsoft.com/office/drawing/2014/main" id="{C90C49E7-CBF8-4232-9A02-58E9D413A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9200B3-AF9D-466C-8C4D-D4B037D9D061}"/>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81108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843A-4E11-4BC7-AB20-4A9EA39BA8D7}"/>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89B025-358B-496E-ADC0-AF0C157DFFE0}"/>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B0B349-33F1-4E24-A6A6-3616DC3A1149}"/>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224EB-95AD-49DC-994F-C8B362F9EB4E}"/>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6" name="Footer Placeholder 5">
            <a:extLst>
              <a:ext uri="{FF2B5EF4-FFF2-40B4-BE49-F238E27FC236}">
                <a16:creationId xmlns:a16="http://schemas.microsoft.com/office/drawing/2014/main" id="{753D95A3-99EE-4283-800C-4451125066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FA4B5-F296-4999-9FA9-4C756D535F73}"/>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4050858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0CAE-61A4-4A58-BBE8-0961CEAB2A7D}"/>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65153-DB7F-4A68-861B-C68C40EAAE90}"/>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AEEEF-5704-4AD9-91FF-AA9C658256B9}"/>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90C97-2E74-41DD-9A97-9E22B97C7807}"/>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6" name="Footer Placeholder 5">
            <a:extLst>
              <a:ext uri="{FF2B5EF4-FFF2-40B4-BE49-F238E27FC236}">
                <a16:creationId xmlns:a16="http://schemas.microsoft.com/office/drawing/2014/main" id="{2B2D6581-6E67-4634-8CE0-076863359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2B851-F2B9-44D6-9DEE-6A258632DD8B}"/>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826636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D652-1676-4590-8282-218CC2C642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C6DC4-F146-49A0-81C3-52119D642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8E225-7F7F-4FB5-9284-5215053965E2}"/>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5" name="Footer Placeholder 4">
            <a:extLst>
              <a:ext uri="{FF2B5EF4-FFF2-40B4-BE49-F238E27FC236}">
                <a16:creationId xmlns:a16="http://schemas.microsoft.com/office/drawing/2014/main" id="{8BD08FB1-19BA-4695-B481-746F72C58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40C67-981D-474E-BA35-8A3C9728DE87}"/>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1120781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4E9C0-12B1-4967-9EA7-E034E1BFC096}"/>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7E0121-3037-4F03-B0BD-AADFA8BD7B27}"/>
              </a:ext>
            </a:extLst>
          </p:cNvPr>
          <p:cNvSpPr>
            <a:spLocks noGrp="1"/>
          </p:cNvSpPr>
          <p:nvPr>
            <p:ph type="body" orient="vert" idx="1"/>
          </p:nvPr>
        </p:nvSpPr>
        <p:spPr>
          <a:xfrm>
            <a:off x="838200" y="365125"/>
            <a:ext cx="773271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B9AC0-F185-43A3-A4A7-281BBE2D46FC}"/>
              </a:ext>
            </a:extLst>
          </p:cNvPr>
          <p:cNvSpPr>
            <a:spLocks noGrp="1"/>
          </p:cNvSpPr>
          <p:nvPr>
            <p:ph type="dt" sz="half" idx="10"/>
          </p:nvPr>
        </p:nvSpPr>
        <p:spPr/>
        <p:txBody>
          <a:bodyPr/>
          <a:lstStyle/>
          <a:p>
            <a:fld id="{D80854D1-2B6E-4843-A3EE-780AB8E1F70A}" type="datetimeFigureOut">
              <a:rPr lang="en-US" smtClean="0"/>
              <a:t>2/29/2024</a:t>
            </a:fld>
            <a:endParaRPr lang="en-US"/>
          </a:p>
        </p:txBody>
      </p:sp>
      <p:sp>
        <p:nvSpPr>
          <p:cNvPr id="5" name="Footer Placeholder 4">
            <a:extLst>
              <a:ext uri="{FF2B5EF4-FFF2-40B4-BE49-F238E27FC236}">
                <a16:creationId xmlns:a16="http://schemas.microsoft.com/office/drawing/2014/main" id="{06B91D64-5807-4548-872A-788EDA891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39475-27A5-46D8-8B2C-3EB1AEF468F8}"/>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506704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AE0A23-DAA5-4D17-B9AE-B2E3356F94CC}"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3963459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E0A23-DAA5-4D17-B9AE-B2E3356F94CC}"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1662922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165294"/>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E0A23-DAA5-4D17-B9AE-B2E3356F94CC}"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1306026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979613" y="1828800"/>
            <a:ext cx="4419599"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704015" y="1828800"/>
            <a:ext cx="4419600"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EFD82905-3DC5-49B9-B8B8-9D80D3609DB5}" type="datetime1">
              <a:rPr lang="en-US" smtClean="0"/>
              <a:t>2/29/2024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6"/>
            <a:ext cx="5180251" cy="3939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6"/>
            <a:ext cx="5180251" cy="3939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AE0A23-DAA5-4D17-B9AE-B2E3356F94CC}"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2907490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6"/>
            <a:ext cx="5156444" cy="3259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6"/>
            <a:ext cx="5181838" cy="3259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AE0A23-DAA5-4D17-B9AE-B2E3356F94CC}"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769381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AE0A23-DAA5-4D17-B9AE-B2E3356F94CC}"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1764827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E0A23-DAA5-4D17-B9AE-B2E3356F94CC}"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2845392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AE0A23-DAA5-4D17-B9AE-B2E3356F94CC}"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2065974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AE0A23-DAA5-4D17-B9AE-B2E3356F94CC}"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3223291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E0A23-DAA5-4D17-B9AE-B2E3356F94CC}"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2945383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E0A23-DAA5-4D17-B9AE-B2E3356F94CC}"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581B4-B912-43CD-9D75-DCA10F85273E}" type="slidenum">
              <a:rPr lang="en-US" smtClean="0"/>
              <a:t>‹#›</a:t>
            </a:fld>
            <a:endParaRPr lang="en-US"/>
          </a:p>
        </p:txBody>
      </p:sp>
    </p:spTree>
    <p:extLst>
      <p:ext uri="{BB962C8B-B14F-4D97-AF65-F5344CB8AC3E}">
        <p14:creationId xmlns:p14="http://schemas.microsoft.com/office/powerpoint/2010/main" val="233235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978022" y="1828800"/>
            <a:ext cx="4416552" cy="838200"/>
          </a:xfrm>
        </p:spPr>
        <p:txBody>
          <a:bodyPr anchor="ctr">
            <a:noAutofit/>
          </a:bodyPr>
          <a:lstStyle>
            <a:lvl1pPr marL="0" indent="0">
              <a:spcBef>
                <a:spcPts val="0"/>
              </a:spcBef>
              <a:buNone/>
              <a:defRPr sz="2400" b="0" cap="none" baseline="0">
                <a:solidFill>
                  <a:schemeClr val="tx2"/>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78022" y="2743200"/>
            <a:ext cx="4416552" cy="3505200"/>
          </a:xfrm>
        </p:spPr>
        <p:txBody>
          <a:bodyPr>
            <a:normAutofit/>
          </a:bodyPr>
          <a:lstStyle>
            <a:lvl1pPr>
              <a:defRPr sz="2000">
                <a:latin typeface="Cambria" panose="02040503050406030204" pitchFamily="18" charset="0"/>
                <a:ea typeface="Cambria" panose="02040503050406030204" pitchFamily="18" charset="0"/>
              </a:defRPr>
            </a:lvl1pPr>
            <a:lvl2pPr>
              <a:defRPr sz="1800">
                <a:latin typeface="Cambria" panose="02040503050406030204" pitchFamily="18" charset="0"/>
                <a:ea typeface="Cambria" panose="02040503050406030204" pitchFamily="18" charset="0"/>
              </a:defRPr>
            </a:lvl2pPr>
            <a:lvl3pPr>
              <a:defRPr sz="1600">
                <a:latin typeface="Cambria" panose="02040503050406030204" pitchFamily="18" charset="0"/>
                <a:ea typeface="Cambria" panose="02040503050406030204" pitchFamily="18" charset="0"/>
              </a:defRPr>
            </a:lvl3pPr>
            <a:lvl4pPr>
              <a:defRPr sz="1400">
                <a:latin typeface="Cambria" panose="02040503050406030204" pitchFamily="18" charset="0"/>
                <a:ea typeface="Cambria" panose="02040503050406030204" pitchFamily="18" charset="0"/>
              </a:defRPr>
            </a:lvl4pPr>
            <a:lvl5pPr marL="2057400">
              <a:defRPr sz="1400">
                <a:latin typeface="Cambria" panose="02040503050406030204" pitchFamily="18" charset="0"/>
                <a:ea typeface="Cambria" panose="02040503050406030204" pitchFamily="18" charset="0"/>
              </a:defRPr>
            </a:lvl5pPr>
            <a:lvl6pPr marL="2057400">
              <a:defRPr sz="1400"/>
            </a:lvl6pPr>
            <a:lvl7pPr marL="2057400">
              <a:defRPr sz="1400"/>
            </a:lvl7pPr>
            <a:lvl8pPr marL="2057400">
              <a:defRPr sz="1400"/>
            </a:lvl8pPr>
            <a:lvl9pPr marL="205740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70547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47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59825298-A6F6-4AF2-832C-941EFA52AF9B}" type="datetime1">
              <a:rPr lang="en-US" smtClean="0"/>
              <a:t>2/29/2024</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91EE3D8C-3438-4368-AD19-D5CB0C52B1DD}" type="datetime1">
              <a:rPr lang="en-US" smtClean="0"/>
              <a:t>2/29/2024</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Large ocean wave (semitransparent)" title="Ocean Wa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5A41D785-D6D8-40F1-B2DD-0E2019A27A22}" type="datetime1">
              <a:rPr lang="en-US" smtClean="0"/>
              <a:t>2/29/2024</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7"/>
          </a:xfrm>
        </p:spPr>
        <p:txBody>
          <a:bodyPr anchor="b">
            <a:noAutofit/>
          </a:bodyPr>
          <a:lstStyle>
            <a:lvl1pPr algn="l">
              <a:lnSpc>
                <a:spcPct val="80000"/>
              </a:lnSpc>
              <a:defRPr sz="3600" b="0">
                <a:solidFill>
                  <a:schemeClr val="tx1"/>
                </a:solidFill>
              </a:defRPr>
            </a:lvl1pPr>
          </a:lstStyle>
          <a:p>
            <a:r>
              <a:rPr lang="en-US"/>
              <a:t>Click to edit Master title style</a:t>
            </a:r>
            <a:endParaRPr/>
          </a:p>
        </p:txBody>
      </p:sp>
      <p:sp>
        <p:nvSpPr>
          <p:cNvPr id="3" name="Content Placeholder 2"/>
          <p:cNvSpPr>
            <a:spLocks noGrp="1"/>
          </p:cNvSpPr>
          <p:nvPr>
            <p:ph idx="1"/>
          </p:nvPr>
        </p:nvSpPr>
        <p:spPr>
          <a:xfrm>
            <a:off x="6094414" y="588963"/>
            <a:ext cx="5486400" cy="558006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C05A9A06-02F9-41CB-8208-185A65D60B96}" type="datetime1">
              <a:rPr lang="en-US" smtClean="0"/>
              <a:t>2/29/2024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8"/>
          </a:xfrm>
        </p:spPr>
        <p:txBody>
          <a:bodyPr anchor="b">
            <a:normAutofit/>
          </a:bodyPr>
          <a:lstStyle>
            <a:lvl1pPr algn="l">
              <a:lnSpc>
                <a:spcPct val="80000"/>
              </a:lnSpc>
              <a:defRPr sz="3600" b="0" i="0" baseline="0">
                <a:solidFill>
                  <a:schemeClr val="tx1"/>
                </a:solidFill>
              </a:defRPr>
            </a:lvl1pPr>
          </a:lstStyle>
          <a:p>
            <a:r>
              <a:rPr lang="en-US"/>
              <a:t>Click to edit Master title style</a:t>
            </a:r>
            <a:endParaRPr/>
          </a:p>
        </p:txBody>
      </p:sp>
      <p:sp>
        <p:nvSpPr>
          <p:cNvPr id="8" name="Rectangle 7"/>
          <p:cNvSpPr/>
          <p:nvPr/>
        </p:nvSpPr>
        <p:spPr>
          <a:xfrm>
            <a:off x="6094461" y="588963"/>
            <a:ext cx="5486352"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6307494" y="805658"/>
            <a:ext cx="5060286" cy="5146672"/>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2E051B-B340-4A72-AC7D-8FDFBF03EE12}" type="datetime1">
              <a:rPr lang="en-US" smtClean="0"/>
              <a:t>2/29/2024</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Picture 6" descr="Large ocean wave (semitransparent)" title="Ocean Wave"/>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pic>
        <p:nvPicPr>
          <p:cNvPr id="10" name="Picture 9" descr="Large ocean wave"/>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1" y="0"/>
            <a:ext cx="1234758" cy="6857942"/>
          </a:xfrm>
          <a:prstGeom prst="rect">
            <a:avLst/>
          </a:prstGeom>
        </p:spPr>
      </p:pic>
      <p:sp>
        <p:nvSpPr>
          <p:cNvPr id="9" name="Rectangle 8"/>
          <p:cNvSpPr/>
          <p:nvPr/>
        </p:nvSpPr>
        <p:spPr>
          <a:xfrm>
            <a:off x="1006156" y="0"/>
            <a:ext cx="2286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979612" y="381000"/>
            <a:ext cx="9144001"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979612" y="1828800"/>
            <a:ext cx="9144001"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979611" y="6400800"/>
            <a:ext cx="5954834" cy="276228"/>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Add a footer</a:t>
            </a:r>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6B85D658-8C58-46F3-AA54-0ED74F8B4CDC}" type="datetime1">
              <a:rPr lang="en-US" smtClean="0"/>
              <a:pPr/>
              <a:t>2/29/2024</a:t>
            </a:fld>
            <a:endParaRPr lang="en-US"/>
          </a:p>
        </p:txBody>
      </p:sp>
      <p:sp>
        <p:nvSpPr>
          <p:cNvPr id="6" name="Slide Number Placeholder 5"/>
          <p:cNvSpPr>
            <a:spLocks noGrp="1"/>
          </p:cNvSpPr>
          <p:nvPr>
            <p:ph type="sldNum" sz="quarter" idx="4"/>
          </p:nvPr>
        </p:nvSpPr>
        <p:spPr>
          <a:xfrm>
            <a:off x="10056811" y="6400800"/>
            <a:ext cx="1066802"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60" r:id="rId10"/>
    <p:sldLayoutId id="2147483661" r:id="rId11"/>
    <p:sldLayoutId id="2147483697" r:id="rId12"/>
    <p:sldLayoutId id="2147483698"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BA2A2-9EEA-4A1A-B51D-381FC1AD10A0}"/>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652DCF-3923-426D-AAFA-CD85EDB85914}"/>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C739B-E142-427A-BF1A-E7C52F679F52}"/>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E7C1B-D05A-4D24-ABFA-F7DF0C9075A4}" type="datetimeFigureOut">
              <a:rPr lang="en-US" smtClean="0"/>
              <a:t>2/29/2024</a:t>
            </a:fld>
            <a:endParaRPr lang="en-US"/>
          </a:p>
        </p:txBody>
      </p:sp>
      <p:sp>
        <p:nvSpPr>
          <p:cNvPr id="5" name="Footer Placeholder 4">
            <a:extLst>
              <a:ext uri="{FF2B5EF4-FFF2-40B4-BE49-F238E27FC236}">
                <a16:creationId xmlns:a16="http://schemas.microsoft.com/office/drawing/2014/main" id="{39F93760-95C5-4F21-9084-60AA697DB7E3}"/>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8160D0-D6E1-4230-84AD-210EC1530ECD}"/>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9F5B4-AA09-4AF0-AF4A-FE2EEF88479C}" type="slidenum">
              <a:rPr lang="en-US" smtClean="0"/>
              <a:t>‹#›</a:t>
            </a:fld>
            <a:endParaRPr lang="en-US"/>
          </a:p>
        </p:txBody>
      </p:sp>
    </p:spTree>
    <p:extLst>
      <p:ext uri="{BB962C8B-B14F-4D97-AF65-F5344CB8AC3E}">
        <p14:creationId xmlns:p14="http://schemas.microsoft.com/office/powerpoint/2010/main" val="38610710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57A1D-CF86-4D96-9722-2718963E5DAC}"/>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5FF81-03F9-41BA-84ED-C36F3DE1DB8E}"/>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C2004-18B7-4FCF-B90C-5F62E7822293}"/>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854D1-2B6E-4843-A3EE-780AB8E1F70A}" type="datetimeFigureOut">
              <a:rPr lang="en-US" smtClean="0"/>
              <a:t>2/29/2024</a:t>
            </a:fld>
            <a:endParaRPr lang="en-US"/>
          </a:p>
        </p:txBody>
      </p:sp>
      <p:sp>
        <p:nvSpPr>
          <p:cNvPr id="5" name="Footer Placeholder 4">
            <a:extLst>
              <a:ext uri="{FF2B5EF4-FFF2-40B4-BE49-F238E27FC236}">
                <a16:creationId xmlns:a16="http://schemas.microsoft.com/office/drawing/2014/main" id="{395B98C6-E6B3-4D93-97CE-C7B18B96A00F}"/>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D17ED6-3955-4B15-9BF7-10AF8272C6DE}"/>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A0DB0-5A97-461B-B435-3B2BCC9B3D63}" type="slidenum">
              <a:rPr lang="en-US" smtClean="0"/>
              <a:t>‹#›</a:t>
            </a:fld>
            <a:endParaRPr lang="en-US"/>
          </a:p>
        </p:txBody>
      </p:sp>
    </p:spTree>
    <p:extLst>
      <p:ext uri="{BB962C8B-B14F-4D97-AF65-F5344CB8AC3E}">
        <p14:creationId xmlns:p14="http://schemas.microsoft.com/office/powerpoint/2010/main" val="3617063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1DF5F4-C427-514F-A5FA-EA33286752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39291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123817"/>
            <a:ext cx="2742486"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7AE0A23-DAA5-4D17-B9AE-B2E3356F94CC}" type="datetimeFigureOut">
              <a:rPr lang="en-US" smtClean="0"/>
              <a:pPr/>
              <a:t>2/29/2024</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123817"/>
            <a:ext cx="2742486"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3581B4-B912-43CD-9D75-DCA10F85273E}" type="slidenum">
              <a:rPr lang="en-US" smtClean="0"/>
              <a:pPr/>
              <a:t>‹#›</a:t>
            </a:fld>
            <a:endParaRPr lang="en-US"/>
          </a:p>
        </p:txBody>
      </p:sp>
    </p:spTree>
    <p:extLst>
      <p:ext uri="{BB962C8B-B14F-4D97-AF65-F5344CB8AC3E}">
        <p14:creationId xmlns:p14="http://schemas.microsoft.com/office/powerpoint/2010/main" val="21992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126" rtl="0" eaLnBrk="1" latinLnBrk="0" hangingPunct="1">
        <a:lnSpc>
          <a:spcPct val="90000"/>
        </a:lnSpc>
        <a:spcBef>
          <a:spcPct val="0"/>
        </a:spcBef>
        <a:buNone/>
        <a:defRPr sz="4399" b="0" kern="1200">
          <a:solidFill>
            <a:schemeClr val="bg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bg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bg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bg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bg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9.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normAutofit fontScale="90000"/>
          </a:bodyPr>
          <a:lstStyle/>
          <a:p>
            <a:pPr algn="ctr"/>
            <a:r>
              <a:rPr lang="en-US" dirty="0">
                <a:ea typeface="Cambria"/>
              </a:rPr>
              <a:t>Training Ship </a:t>
            </a:r>
            <a:r>
              <a:rPr lang="en-US" i="1" dirty="0">
                <a:ea typeface="Cambria"/>
              </a:rPr>
              <a:t>Golden Bear </a:t>
            </a:r>
            <a:br>
              <a:rPr lang="en-US" dirty="0">
                <a:ea typeface="Cambria"/>
              </a:rPr>
            </a:br>
            <a:r>
              <a:rPr lang="en-US" dirty="0">
                <a:ea typeface="Cambria"/>
              </a:rPr>
              <a:t>Summer Cruise 2024</a:t>
            </a:r>
            <a:endParaRPr lang="en-US" dirty="0"/>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4682" y="1459877"/>
            <a:ext cx="6563663" cy="4864794"/>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0" indent="0">
              <a:buNone/>
            </a:pPr>
            <a:endParaRPr lang="en-US" sz="1600" b="1">
              <a:latin typeface="Times New Roman"/>
              <a:cs typeface="Times New Roman"/>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Tree>
    <p:extLst>
      <p:ext uri="{BB962C8B-B14F-4D97-AF65-F5344CB8AC3E}">
        <p14:creationId xmlns:p14="http://schemas.microsoft.com/office/powerpoint/2010/main" val="305876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381000"/>
            <a:ext cx="9144001" cy="1219200"/>
          </a:xfrm>
        </p:spPr>
        <p:txBody>
          <a:bodyPr anchor="b">
            <a:normAutofit/>
          </a:bodyPr>
          <a:lstStyle/>
          <a:p>
            <a:r>
              <a:rPr lang="en-US" sz="2500"/>
              <a:t>Motion Sickness</a:t>
            </a:r>
            <a:br>
              <a:rPr lang="en-US" sz="2500"/>
            </a:br>
            <a:r>
              <a:rPr lang="en-US" sz="2500" i="1"/>
              <a:t>Seasickness</a:t>
            </a:r>
            <a:br>
              <a:rPr lang="en-US" sz="2500" i="1"/>
            </a:br>
            <a:r>
              <a:rPr lang="en-US" sz="2500" i="1"/>
              <a:t>Mal de Mer</a:t>
            </a:r>
            <a:endParaRPr lang="en-US" sz="2500"/>
          </a:p>
        </p:txBody>
      </p:sp>
      <p:sp>
        <p:nvSpPr>
          <p:cNvPr id="3" name="Content Placeholder 2"/>
          <p:cNvSpPr>
            <a:spLocks noGrp="1"/>
          </p:cNvSpPr>
          <p:nvPr>
            <p:ph sz="half" idx="1"/>
          </p:nvPr>
        </p:nvSpPr>
        <p:spPr>
          <a:xfrm>
            <a:off x="1979613" y="1828800"/>
            <a:ext cx="4419599" cy="4419600"/>
          </a:xfrm>
        </p:spPr>
        <p:txBody>
          <a:bodyPr>
            <a:normAutofit lnSpcReduction="10000"/>
          </a:bodyPr>
          <a:lstStyle/>
          <a:p>
            <a:r>
              <a:rPr lang="en-US" sz="2200">
                <a:latin typeface="+mj-lt"/>
              </a:rPr>
              <a:t>Start anti-motion sickness medication 48 – 72 hours prior to departing to allow time for your body to adjust to side effects. </a:t>
            </a:r>
          </a:p>
          <a:p>
            <a:r>
              <a:rPr lang="en-US" sz="2200">
                <a:latin typeface="+mj-lt"/>
              </a:rPr>
              <a:t>Starting dose of meclizine 12.5 mg daily can help reduce side effects.</a:t>
            </a:r>
          </a:p>
          <a:p>
            <a:r>
              <a:rPr lang="en-US" sz="2200" err="1">
                <a:latin typeface="+mj-lt"/>
              </a:rPr>
              <a:t>Seabands</a:t>
            </a:r>
            <a:r>
              <a:rPr lang="en-US" sz="2200">
                <a:latin typeface="+mj-lt"/>
              </a:rPr>
              <a:t> can be used with or without medication and should be purchased on your own from a local drug store prior to cruise.</a:t>
            </a:r>
          </a:p>
          <a:p>
            <a:r>
              <a:rPr lang="en-US" sz="2200">
                <a:latin typeface="+mj-lt"/>
              </a:rPr>
              <a:t>Dramamine, </a:t>
            </a:r>
            <a:r>
              <a:rPr lang="en-US" sz="2200" err="1">
                <a:latin typeface="+mj-lt"/>
              </a:rPr>
              <a:t>bonine</a:t>
            </a:r>
            <a:r>
              <a:rPr lang="en-US" sz="2200">
                <a:latin typeface="+mj-lt"/>
              </a:rPr>
              <a:t>, and ginger can also help.</a:t>
            </a:r>
          </a:p>
        </p:txBody>
      </p:sp>
      <p:pic>
        <p:nvPicPr>
          <p:cNvPr id="1026" name="Picture 2" descr="Choose Option Two for Seasickness &gt;&gt; Scuttlebutt Sailing News">
            <a:extLst>
              <a:ext uri="{FF2B5EF4-FFF2-40B4-BE49-F238E27FC236}">
                <a16:creationId xmlns:a16="http://schemas.microsoft.com/office/drawing/2014/main" id="{3CE3A0A6-207E-41A0-9F7F-312C64DDB1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34" r="18254" b="-2"/>
          <a:stretch/>
        </p:blipFill>
        <p:spPr bwMode="auto">
          <a:xfrm>
            <a:off x="6704015" y="1828800"/>
            <a:ext cx="4419600" cy="4419600"/>
          </a:xfrm>
          <a:prstGeom prst="rect">
            <a:avLst/>
          </a:prstGeom>
          <a:solidFill>
            <a:srgbClr val="FFFFFF"/>
          </a:solidFill>
        </p:spPr>
      </p:pic>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9612" y="381000"/>
            <a:ext cx="9144001" cy="1219200"/>
          </a:xfrm>
        </p:spPr>
        <p:txBody>
          <a:bodyPr anchor="b">
            <a:normAutofit/>
          </a:bodyPr>
          <a:lstStyle/>
          <a:p>
            <a:r>
              <a:rPr lang="en-US"/>
              <a:t>Dental Care</a:t>
            </a:r>
          </a:p>
        </p:txBody>
      </p:sp>
      <p:sp>
        <p:nvSpPr>
          <p:cNvPr id="4" name="Text Placeholder 3"/>
          <p:cNvSpPr>
            <a:spLocks noGrp="1"/>
          </p:cNvSpPr>
          <p:nvPr>
            <p:ph sz="half" idx="1"/>
          </p:nvPr>
        </p:nvSpPr>
        <p:spPr>
          <a:xfrm>
            <a:off x="1979613" y="1828800"/>
            <a:ext cx="4419599" cy="4419600"/>
          </a:xfrm>
        </p:spPr>
        <p:txBody>
          <a:bodyPr>
            <a:normAutofit/>
          </a:bodyPr>
          <a:lstStyle/>
          <a:p>
            <a:pPr marL="285750" indent="-285750">
              <a:buFont typeface="Arial" panose="020B0604020202020204" pitchFamily="34" charset="0"/>
              <a:buChar char="•"/>
            </a:pPr>
            <a:r>
              <a:rPr lang="en-US">
                <a:latin typeface="+mj-lt"/>
              </a:rPr>
              <a:t>Make sure you are up to date on dental care including checkups and any needed dental work.</a:t>
            </a:r>
          </a:p>
          <a:p>
            <a:pPr marL="285750" indent="-285750">
              <a:buFont typeface="Arial" panose="020B0604020202020204" pitchFamily="34" charset="0"/>
              <a:buChar char="•"/>
            </a:pPr>
            <a:r>
              <a:rPr lang="en-US">
                <a:latin typeface="+mj-lt"/>
              </a:rPr>
              <a:t>Having a dental problem at sea without a dentist on board is not ideal.</a:t>
            </a:r>
          </a:p>
        </p:txBody>
      </p:sp>
      <p:pic>
        <p:nvPicPr>
          <p:cNvPr id="2050" name="Picture 2" descr="Vector illustration of Sick tooth ... | Stock vector | Colourbox">
            <a:extLst>
              <a:ext uri="{FF2B5EF4-FFF2-40B4-BE49-F238E27FC236}">
                <a16:creationId xmlns:a16="http://schemas.microsoft.com/office/drawing/2014/main" id="{5DF80F77-D83B-4DF4-B585-B05CFDC6DF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4015" y="2105025"/>
            <a:ext cx="4419600" cy="3867150"/>
          </a:xfrm>
          <a:prstGeom prst="rect">
            <a:avLst/>
          </a:prstGeom>
          <a:solidFill>
            <a:srgbClr val="FFFFFF"/>
          </a:solidFill>
        </p:spPr>
      </p:pic>
    </p:spTree>
    <p:extLst>
      <p:ext uri="{BB962C8B-B14F-4D97-AF65-F5344CB8AC3E}">
        <p14:creationId xmlns:p14="http://schemas.microsoft.com/office/powerpoint/2010/main" val="376055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8226-441D-4B7F-A091-CBB7C29EE2DD}"/>
              </a:ext>
            </a:extLst>
          </p:cNvPr>
          <p:cNvSpPr>
            <a:spLocks noGrp="1"/>
          </p:cNvSpPr>
          <p:nvPr>
            <p:ph type="title"/>
          </p:nvPr>
        </p:nvSpPr>
        <p:spPr/>
        <p:txBody>
          <a:bodyPr>
            <a:normAutofit/>
          </a:bodyPr>
          <a:lstStyle/>
          <a:p>
            <a:r>
              <a:rPr lang="en-US" b="1" dirty="0"/>
              <a:t>Heat and Sun Exposure</a:t>
            </a:r>
            <a:br>
              <a:rPr lang="en-US" dirty="0"/>
            </a:br>
            <a:endParaRPr lang="en-US" dirty="0"/>
          </a:p>
        </p:txBody>
      </p:sp>
      <p:sp>
        <p:nvSpPr>
          <p:cNvPr id="3" name="Content Placeholder 2">
            <a:extLst>
              <a:ext uri="{FF2B5EF4-FFF2-40B4-BE49-F238E27FC236}">
                <a16:creationId xmlns:a16="http://schemas.microsoft.com/office/drawing/2014/main" id="{4EFC225A-D2ED-45E0-A97D-7B67665018DE}"/>
              </a:ext>
            </a:extLst>
          </p:cNvPr>
          <p:cNvSpPr>
            <a:spLocks noGrp="1"/>
          </p:cNvSpPr>
          <p:nvPr>
            <p:ph idx="1"/>
          </p:nvPr>
        </p:nvSpPr>
        <p:spPr/>
        <p:txBody>
          <a:bodyPr/>
          <a:lstStyle/>
          <a:p>
            <a:r>
              <a:rPr lang="en-US" dirty="0">
                <a:latin typeface="Cambria" panose="02040503050406030204" pitchFamily="18" charset="0"/>
                <a:ea typeface="Cambria" panose="02040503050406030204" pitchFamily="18" charset="0"/>
              </a:rPr>
              <a:t>Avoid sun between 1000 and 1400</a:t>
            </a:r>
          </a:p>
          <a:p>
            <a:r>
              <a:rPr lang="en-US" dirty="0">
                <a:latin typeface="Cambria" panose="02040503050406030204" pitchFamily="18" charset="0"/>
                <a:ea typeface="Cambria" panose="02040503050406030204" pitchFamily="18" charset="0"/>
              </a:rPr>
              <a:t>Wear protective clothing/hats and sunglasses</a:t>
            </a:r>
          </a:p>
          <a:p>
            <a:r>
              <a:rPr lang="en-US" dirty="0">
                <a:latin typeface="Cambria" panose="02040503050406030204" pitchFamily="18" charset="0"/>
                <a:ea typeface="Cambria" panose="02040503050406030204" pitchFamily="18" charset="0"/>
              </a:rPr>
              <a:t>Drink lots of fluids, avoid alcohol</a:t>
            </a:r>
          </a:p>
          <a:p>
            <a:r>
              <a:rPr lang="en-US" dirty="0">
                <a:latin typeface="Cambria" panose="02040503050406030204" pitchFamily="18" charset="0"/>
                <a:ea typeface="Cambria" panose="02040503050406030204" pitchFamily="18" charset="0"/>
              </a:rPr>
              <a:t>Always use lip balm and sunblock (or sunscreens and with UVA and UVB sun protective factor of at least 15).</a:t>
            </a:r>
            <a:br>
              <a:rPr lang="en-US" dirty="0">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D43E0961-2D5F-4B7C-83E3-696C7DEC2CA4}"/>
              </a:ext>
            </a:extLst>
          </p:cNvPr>
          <p:cNvSpPr>
            <a:spLocks noGrp="1"/>
          </p:cNvSpPr>
          <p:nvPr>
            <p:ph type="body" sz="half" idx="2"/>
          </p:nvPr>
        </p:nvSpPr>
        <p:spPr/>
        <p:txBody>
          <a:bodyPr/>
          <a:lstStyle/>
          <a:p>
            <a:endParaRPr lang="en-US" dirty="0"/>
          </a:p>
          <a:p>
            <a:pPr marL="0" indent="0">
              <a:buNone/>
            </a:pPr>
            <a:endParaRPr lang="en-US" dirty="0"/>
          </a:p>
          <a:p>
            <a:endParaRPr lang="en-US"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B91DD029-82F0-01A6-9F4D-3A035E3E3661}"/>
                  </a:ext>
                </a:extLst>
              </p:cNvPr>
              <p:cNvGraphicFramePr>
                <a:graphicFrameLocks noChangeAspect="1"/>
              </p:cNvGraphicFramePr>
              <p:nvPr>
                <p:extLst>
                  <p:ext uri="{D42A27DB-BD31-4B8C-83A1-F6EECF244321}">
                    <p14:modId xmlns:p14="http://schemas.microsoft.com/office/powerpoint/2010/main" val="2442775857"/>
                  </p:ext>
                </p:extLst>
              </p:nvPr>
            </p:nvGraphicFramePr>
            <p:xfrm>
              <a:off x="-1892961" y="4163951"/>
              <a:ext cx="3047206" cy="1714500"/>
            </p:xfrm>
            <a:graphic>
              <a:graphicData uri="http://schemas.microsoft.com/office/powerpoint/2016/slidezoom">
                <pslz:sldZm>
                  <pslz:sldZmObj sldId="320" cId="752333044">
                    <pslz:zmPr id="{F00B2C84-3E6E-447A-9C4A-22E036D94120}" returnToParent="0" transitionDur="1000">
                      <p166:blipFill xmlns:p166="http://schemas.microsoft.com/office/powerpoint/2016/6/main">
                        <a:blip r:embed="rId2"/>
                        <a:stretch>
                          <a:fillRect/>
                        </a:stretch>
                      </p166:blipFill>
                      <p166:spPr xmlns:p166="http://schemas.microsoft.com/office/powerpoint/2016/6/main">
                        <a:xfrm>
                          <a:off x="0" y="0"/>
                          <a:ext cx="3047206" cy="1714500"/>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B91DD029-82F0-01A6-9F4D-3A035E3E3661}"/>
                  </a:ext>
                </a:extLst>
              </p:cNvPr>
              <p:cNvPicPr>
                <a:picLocks noGrp="1" noRot="1" noChangeAspect="1" noMove="1" noResize="1" noEditPoints="1" noAdjustHandles="1" noChangeArrowheads="1" noChangeShapeType="1"/>
              </p:cNvPicPr>
              <p:nvPr/>
            </p:nvPicPr>
            <p:blipFill>
              <a:blip r:embed="rId3"/>
              <a:stretch>
                <a:fillRect/>
              </a:stretch>
            </p:blipFill>
            <p:spPr>
              <a:xfrm>
                <a:off x="-1892961" y="4163951"/>
                <a:ext cx="3047206" cy="1714500"/>
              </a:xfrm>
              <a:prstGeom prst="rect">
                <a:avLst/>
              </a:prstGeom>
              <a:ln w="3175">
                <a:solidFill>
                  <a:prstClr val="ltGray"/>
                </a:solidFill>
              </a:ln>
            </p:spPr>
          </p:pic>
        </mc:Fallback>
      </mc:AlternateContent>
      <p:pic>
        <p:nvPicPr>
          <p:cNvPr id="1028" name="Picture 4" descr="Expanding Sun Protection Beyond the Eyes | VISION EASE Blog">
            <a:extLst>
              <a:ext uri="{FF2B5EF4-FFF2-40B4-BE49-F238E27FC236}">
                <a16:creationId xmlns:a16="http://schemas.microsoft.com/office/drawing/2014/main" id="{6C96AD66-6D2A-7F4A-6C27-724AEED5D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462" y="4249676"/>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97A1D0-77BA-76F5-68C8-8ECBF5EA8716}"/>
              </a:ext>
            </a:extLst>
          </p:cNvPr>
          <p:cNvPicPr>
            <a:picLocks noChangeAspect="1"/>
          </p:cNvPicPr>
          <p:nvPr/>
        </p:nvPicPr>
        <p:blipFill>
          <a:blip r:embed="rId5"/>
          <a:stretch>
            <a:fillRect/>
          </a:stretch>
        </p:blipFill>
        <p:spPr>
          <a:xfrm>
            <a:off x="2683086" y="3244886"/>
            <a:ext cx="1512545" cy="3260650"/>
          </a:xfrm>
          <a:prstGeom prst="rect">
            <a:avLst/>
          </a:prstGeom>
        </p:spPr>
      </p:pic>
    </p:spTree>
    <p:extLst>
      <p:ext uri="{BB962C8B-B14F-4D97-AF65-F5344CB8AC3E}">
        <p14:creationId xmlns:p14="http://schemas.microsoft.com/office/powerpoint/2010/main" val="14769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925-0CDD-4CA8-980E-E0D4809E66D9}"/>
              </a:ext>
            </a:extLst>
          </p:cNvPr>
          <p:cNvSpPr>
            <a:spLocks noGrp="1"/>
          </p:cNvSpPr>
          <p:nvPr>
            <p:ph type="title"/>
          </p:nvPr>
        </p:nvSpPr>
        <p:spPr/>
        <p:txBody>
          <a:bodyPr/>
          <a:lstStyle/>
          <a:p>
            <a:r>
              <a:rPr lang="en-US"/>
              <a:t>Reef-safe Sunscreen</a:t>
            </a:r>
          </a:p>
        </p:txBody>
      </p:sp>
      <p:sp>
        <p:nvSpPr>
          <p:cNvPr id="3" name="Content Placeholder 2">
            <a:extLst>
              <a:ext uri="{FF2B5EF4-FFF2-40B4-BE49-F238E27FC236}">
                <a16:creationId xmlns:a16="http://schemas.microsoft.com/office/drawing/2014/main" id="{9E14B47D-7218-4B53-8DAB-3355160C9B8A}"/>
              </a:ext>
            </a:extLst>
          </p:cNvPr>
          <p:cNvSpPr>
            <a:spLocks noGrp="1"/>
          </p:cNvSpPr>
          <p:nvPr>
            <p:ph sz="half" idx="1"/>
          </p:nvPr>
        </p:nvSpPr>
        <p:spPr/>
        <p:txBody>
          <a:bodyPr>
            <a:normAutofit fontScale="55000" lnSpcReduction="20000"/>
          </a:bodyPr>
          <a:lstStyle/>
          <a:p>
            <a:pPr marL="0" indent="0">
              <a:buNone/>
            </a:pPr>
            <a:r>
              <a:rPr lang="en-US">
                <a:latin typeface="+mj-lt"/>
              </a:rPr>
              <a:t>Check the label! Make sure your sunscreen does not contain the following harmful substances:</a:t>
            </a:r>
          </a:p>
          <a:p>
            <a:r>
              <a:rPr lang="en-US">
                <a:latin typeface="Cambria" panose="02040503050406030204" pitchFamily="18" charset="0"/>
              </a:rPr>
              <a:t>Oxybenzone</a:t>
            </a:r>
          </a:p>
          <a:p>
            <a:r>
              <a:rPr lang="en-US" err="1">
                <a:latin typeface="Cambria" panose="02040503050406030204" pitchFamily="18" charset="0"/>
              </a:rPr>
              <a:t>Octinoxate</a:t>
            </a:r>
            <a:endParaRPr lang="en-US">
              <a:latin typeface="Cambria" panose="02040503050406030204" pitchFamily="18" charset="0"/>
            </a:endParaRPr>
          </a:p>
          <a:p>
            <a:r>
              <a:rPr lang="en-US">
                <a:latin typeface="Cambria" panose="02040503050406030204" pitchFamily="18" charset="0"/>
              </a:rPr>
              <a:t>Octocrylene</a:t>
            </a:r>
          </a:p>
          <a:p>
            <a:r>
              <a:rPr lang="en-US" err="1">
                <a:latin typeface="Cambria" panose="02040503050406030204" pitchFamily="18" charset="0"/>
              </a:rPr>
              <a:t>Homosalate</a:t>
            </a:r>
            <a:endParaRPr lang="en-US">
              <a:latin typeface="Cambria" panose="02040503050406030204" pitchFamily="18" charset="0"/>
            </a:endParaRPr>
          </a:p>
          <a:p>
            <a:r>
              <a:rPr lang="en-US">
                <a:latin typeface="Cambria" panose="02040503050406030204" pitchFamily="18" charset="0"/>
              </a:rPr>
              <a:t>4-methylbenzylidene camphor</a:t>
            </a:r>
          </a:p>
          <a:p>
            <a:r>
              <a:rPr lang="en-US">
                <a:latin typeface="Cambria" panose="02040503050406030204" pitchFamily="18" charset="0"/>
              </a:rPr>
              <a:t>PABA</a:t>
            </a:r>
          </a:p>
          <a:p>
            <a:r>
              <a:rPr lang="en-US">
                <a:latin typeface="Cambria" panose="02040503050406030204" pitchFamily="18" charset="0"/>
              </a:rPr>
              <a:t>Parabens</a:t>
            </a:r>
          </a:p>
          <a:p>
            <a:r>
              <a:rPr lang="en-US">
                <a:latin typeface="Cambria" panose="02040503050406030204" pitchFamily="18" charset="0"/>
              </a:rPr>
              <a:t>Triclosan</a:t>
            </a:r>
          </a:p>
          <a:p>
            <a:r>
              <a:rPr lang="en-US">
                <a:latin typeface="Cambria" panose="02040503050406030204" pitchFamily="18" charset="0"/>
              </a:rPr>
              <a:t>Any nanoparticles or “nano-sized” zinc or titanium (if it doesn’t explicitly say “micro-sized” or “non-nano” and it can rub in, it’s probably nano-sized)</a:t>
            </a:r>
          </a:p>
          <a:p>
            <a:r>
              <a:rPr lang="en-US">
                <a:latin typeface="Cambria" panose="02040503050406030204" pitchFamily="18" charset="0"/>
              </a:rPr>
              <a:t>Any form of microplastic, such as “exfoliating beads”</a:t>
            </a:r>
          </a:p>
          <a:p>
            <a:endParaRPr lang="en-US"/>
          </a:p>
        </p:txBody>
      </p:sp>
      <p:pic>
        <p:nvPicPr>
          <p:cNvPr id="3074" name="Picture 2">
            <a:extLst>
              <a:ext uri="{FF2B5EF4-FFF2-40B4-BE49-F238E27FC236}">
                <a16:creationId xmlns:a16="http://schemas.microsoft.com/office/drawing/2014/main" id="{D6E27FCF-8182-4224-B878-7BD2F3A37889}"/>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256463" y="1219200"/>
            <a:ext cx="33147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47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25EAE5-4A22-41AF-93B4-DDBBADA6695D}"/>
              </a:ext>
            </a:extLst>
          </p:cNvPr>
          <p:cNvSpPr>
            <a:spLocks noGrp="1"/>
          </p:cNvSpPr>
          <p:nvPr>
            <p:ph type="title"/>
          </p:nvPr>
        </p:nvSpPr>
        <p:spPr>
          <a:xfrm>
            <a:off x="1979612" y="381000"/>
            <a:ext cx="9144001" cy="685800"/>
          </a:xfrm>
        </p:spPr>
        <p:txBody>
          <a:bodyPr/>
          <a:lstStyle/>
          <a:p>
            <a:r>
              <a:rPr lang="en-US"/>
              <a:t>Make Good Choices</a:t>
            </a:r>
          </a:p>
        </p:txBody>
      </p:sp>
      <p:pic>
        <p:nvPicPr>
          <p:cNvPr id="5" name="Content Placeholder 4">
            <a:extLst>
              <a:ext uri="{FF2B5EF4-FFF2-40B4-BE49-F238E27FC236}">
                <a16:creationId xmlns:a16="http://schemas.microsoft.com/office/drawing/2014/main" id="{FBD9F5A3-5AEA-4CB5-817B-519ADC79C1FF}"/>
              </a:ext>
            </a:extLst>
          </p:cNvPr>
          <p:cNvPicPr>
            <a:picLocks noGrp="1" noChangeAspect="1"/>
          </p:cNvPicPr>
          <p:nvPr>
            <p:ph idx="1"/>
          </p:nvPr>
        </p:nvPicPr>
        <p:blipFill>
          <a:blip r:embed="rId2"/>
          <a:stretch>
            <a:fillRect/>
          </a:stretch>
        </p:blipFill>
        <p:spPr>
          <a:xfrm>
            <a:off x="1979612" y="1219200"/>
            <a:ext cx="9587038" cy="5029200"/>
          </a:xfrm>
          <a:prstGeom prst="rect">
            <a:avLst/>
          </a:prstGeom>
          <a:noFill/>
        </p:spPr>
      </p:pic>
    </p:spTree>
    <p:extLst>
      <p:ext uri="{BB962C8B-B14F-4D97-AF65-F5344CB8AC3E}">
        <p14:creationId xmlns:p14="http://schemas.microsoft.com/office/powerpoint/2010/main" val="7523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BF36159-F0F4-4434-BD86-525EFF39CBE0}"/>
              </a:ext>
            </a:extLst>
          </p:cNvPr>
          <p:cNvSpPr>
            <a:spLocks noGrp="1"/>
          </p:cNvSpPr>
          <p:nvPr>
            <p:ph type="title"/>
          </p:nvPr>
        </p:nvSpPr>
        <p:spPr>
          <a:xfrm>
            <a:off x="1979612" y="381000"/>
            <a:ext cx="9144001" cy="1219200"/>
          </a:xfrm>
        </p:spPr>
        <p:txBody>
          <a:bodyPr/>
          <a:lstStyle/>
          <a:p>
            <a:r>
              <a:rPr lang="en-US"/>
              <a:t>The Most Common Reason Cadets Don’t finish Cruise: </a:t>
            </a:r>
            <a:r>
              <a:rPr lang="en-US" b="1"/>
              <a:t>Alcohol-related Injuries</a:t>
            </a:r>
          </a:p>
        </p:txBody>
      </p:sp>
      <p:pic>
        <p:nvPicPr>
          <p:cNvPr id="5122" name="Picture 2" descr="Guide to Drinking Levels - Recovery Research Institute">
            <a:extLst>
              <a:ext uri="{FF2B5EF4-FFF2-40B4-BE49-F238E27FC236}">
                <a16:creationId xmlns:a16="http://schemas.microsoft.com/office/drawing/2014/main" id="{0F70FC23-8791-4A4F-8CEA-CC3A4D6CEA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94012" y="1638300"/>
            <a:ext cx="6629400" cy="4972050"/>
          </a:xfrm>
          <a:prstGeom prst="rect">
            <a:avLst/>
          </a:prstGeom>
          <a:solidFill>
            <a:srgbClr val="FFFFFF"/>
          </a:solidFill>
        </p:spPr>
      </p:pic>
    </p:spTree>
    <p:extLst>
      <p:ext uri="{BB962C8B-B14F-4D97-AF65-F5344CB8AC3E}">
        <p14:creationId xmlns:p14="http://schemas.microsoft.com/office/powerpoint/2010/main" val="156761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CAF9-4D28-46F8-A173-898B0F208561}"/>
              </a:ext>
            </a:extLst>
          </p:cNvPr>
          <p:cNvSpPr>
            <a:spLocks noGrp="1"/>
          </p:cNvSpPr>
          <p:nvPr>
            <p:ph type="title"/>
          </p:nvPr>
        </p:nvSpPr>
        <p:spPr/>
        <p:txBody>
          <a:bodyPr/>
          <a:lstStyle/>
          <a:p>
            <a:r>
              <a:rPr lang="en-US"/>
              <a:t>Alcohol: Guidelines for Responsible Drinking</a:t>
            </a:r>
          </a:p>
        </p:txBody>
      </p:sp>
      <p:sp>
        <p:nvSpPr>
          <p:cNvPr id="3" name="Content Placeholder 2">
            <a:extLst>
              <a:ext uri="{FF2B5EF4-FFF2-40B4-BE49-F238E27FC236}">
                <a16:creationId xmlns:a16="http://schemas.microsoft.com/office/drawing/2014/main" id="{28FB9974-64A8-4BF7-A9E3-A4052DBBC5FA}"/>
              </a:ext>
            </a:extLst>
          </p:cNvPr>
          <p:cNvSpPr>
            <a:spLocks noGrp="1"/>
          </p:cNvSpPr>
          <p:nvPr>
            <p:ph idx="1"/>
          </p:nvPr>
        </p:nvSpPr>
        <p:spPr/>
        <p:txBody>
          <a:bodyPr/>
          <a:lstStyle/>
          <a:p>
            <a:r>
              <a:rPr lang="en-US" b="1">
                <a:latin typeface="+mj-lt"/>
              </a:rPr>
              <a:t>Immediately report any concerns to medical staff if you know of a shipmate who may be over-intoxicated as alcohol poisoning can be fatal.</a:t>
            </a:r>
          </a:p>
          <a:p>
            <a:r>
              <a:rPr lang="en-US">
                <a:latin typeface="+mj-lt"/>
              </a:rPr>
              <a:t>Eat before drinking to slow down alcohol absorption.</a:t>
            </a:r>
          </a:p>
          <a:p>
            <a:r>
              <a:rPr lang="en-US">
                <a:latin typeface="+mj-lt"/>
              </a:rPr>
              <a:t>Limit how much you drink and drink slowly. Keep track of how many drinks you have consumed.</a:t>
            </a:r>
          </a:p>
          <a:p>
            <a:r>
              <a:rPr lang="en-US">
                <a:latin typeface="+mj-lt"/>
              </a:rPr>
              <a:t>Do not leave beverages unattended and do not take any beverages from someone you don’t know well and trust. Avoid open container drinks including punch bowls.</a:t>
            </a:r>
          </a:p>
        </p:txBody>
      </p:sp>
    </p:spTree>
    <p:extLst>
      <p:ext uri="{BB962C8B-B14F-4D97-AF65-F5344CB8AC3E}">
        <p14:creationId xmlns:p14="http://schemas.microsoft.com/office/powerpoint/2010/main" val="324645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9928-4D1E-4569-B3FD-EDCFED39862A}"/>
              </a:ext>
            </a:extLst>
          </p:cNvPr>
          <p:cNvSpPr>
            <a:spLocks noGrp="1"/>
          </p:cNvSpPr>
          <p:nvPr>
            <p:ph type="title"/>
          </p:nvPr>
        </p:nvSpPr>
        <p:spPr>
          <a:xfrm>
            <a:off x="1979612" y="381000"/>
            <a:ext cx="9144001" cy="1219200"/>
          </a:xfrm>
        </p:spPr>
        <p:txBody>
          <a:bodyPr anchor="b">
            <a:normAutofit/>
          </a:bodyPr>
          <a:lstStyle/>
          <a:p>
            <a:r>
              <a:rPr lang="en-US"/>
              <a:t>Leave No Sailor Behind</a:t>
            </a:r>
          </a:p>
        </p:txBody>
      </p:sp>
      <p:pic>
        <p:nvPicPr>
          <p:cNvPr id="4098" name="Picture 2" descr="alcohol serving sizes - Prevention Lane">
            <a:extLst>
              <a:ext uri="{FF2B5EF4-FFF2-40B4-BE49-F238E27FC236}">
                <a16:creationId xmlns:a16="http://schemas.microsoft.com/office/drawing/2014/main" id="{4AAE8BE9-F8CD-434A-94D4-B343E38246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7549" y="2457858"/>
            <a:ext cx="4419599" cy="3133724"/>
          </a:xfrm>
          <a:prstGeom prst="rect">
            <a:avLst/>
          </a:prstGeom>
          <a:solidFill>
            <a:srgbClr val="FFFFFF"/>
          </a:solidFill>
        </p:spPr>
      </p:pic>
      <p:sp>
        <p:nvSpPr>
          <p:cNvPr id="3" name="Content Placeholder 2">
            <a:extLst>
              <a:ext uri="{FF2B5EF4-FFF2-40B4-BE49-F238E27FC236}">
                <a16:creationId xmlns:a16="http://schemas.microsoft.com/office/drawing/2014/main" id="{D9E9C7FB-BCF7-424B-A79D-4EC7A5F809F9}"/>
              </a:ext>
            </a:extLst>
          </p:cNvPr>
          <p:cNvSpPr>
            <a:spLocks noGrp="1"/>
          </p:cNvSpPr>
          <p:nvPr>
            <p:ph sz="half" idx="2"/>
          </p:nvPr>
        </p:nvSpPr>
        <p:spPr>
          <a:xfrm>
            <a:off x="6711951" y="1066801"/>
            <a:ext cx="4419600" cy="5334000"/>
          </a:xfrm>
        </p:spPr>
        <p:txBody>
          <a:bodyPr>
            <a:normAutofit fontScale="92500"/>
          </a:bodyPr>
          <a:lstStyle/>
          <a:p>
            <a:endParaRPr lang="en-US"/>
          </a:p>
          <a:p>
            <a:r>
              <a:rPr lang="en-US">
                <a:latin typeface="Cambria" panose="02040503050406030204" pitchFamily="18" charset="0"/>
              </a:rPr>
              <a:t>Watch out for friends. Anyone appearing disproportionately intoxicated in relation to alcohol they have consumed may have had a </a:t>
            </a:r>
            <a:r>
              <a:rPr lang="en-US" b="1">
                <a:latin typeface="Cambria" panose="02040503050406030204" pitchFamily="18" charset="0"/>
              </a:rPr>
              <a:t>tampered beverage</a:t>
            </a:r>
            <a:r>
              <a:rPr lang="en-US">
                <a:latin typeface="Cambria" panose="02040503050406030204" pitchFamily="18" charset="0"/>
              </a:rPr>
              <a:t>.</a:t>
            </a:r>
          </a:p>
          <a:p>
            <a:r>
              <a:rPr lang="en-US">
                <a:latin typeface="Cambria" panose="02040503050406030204" pitchFamily="18" charset="0"/>
              </a:rPr>
              <a:t>Party in groups and never leave a party without accounting for those you came with. ALWAYS pre-plan a safe ride back to the TSGB.</a:t>
            </a:r>
          </a:p>
          <a:p>
            <a:r>
              <a:rPr lang="en-US">
                <a:latin typeface="Cambria" panose="02040503050406030204" pitchFamily="18" charset="0"/>
              </a:rPr>
              <a:t>Know how alcohol affects you.</a:t>
            </a:r>
          </a:p>
          <a:p>
            <a:r>
              <a:rPr lang="en-US">
                <a:latin typeface="Cambria" panose="02040503050406030204" pitchFamily="18" charset="0"/>
              </a:rPr>
              <a:t>Do not mix alcohol with other drugs as this may be dangerous.</a:t>
            </a:r>
          </a:p>
          <a:p>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316148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4086BEB-687D-4C4D-C218-60D643128FAA}"/>
              </a:ext>
            </a:extLst>
          </p:cNvPr>
          <p:cNvSpPr>
            <a:spLocks noGrp="1"/>
          </p:cNvSpPr>
          <p:nvPr>
            <p:ph type="title"/>
          </p:nvPr>
        </p:nvSpPr>
        <p:spPr>
          <a:xfrm>
            <a:off x="1979613" y="588963"/>
            <a:ext cx="3657600" cy="2840037"/>
          </a:xfrm>
        </p:spPr>
        <p:txBody>
          <a:bodyPr anchor="b">
            <a:normAutofit/>
          </a:bodyPr>
          <a:lstStyle/>
          <a:p>
            <a:r>
              <a:rPr lang="en-US" sz="3300"/>
              <a:t>CDC Recommendations for Travel to South Korea &amp; Japan</a:t>
            </a:r>
          </a:p>
        </p:txBody>
      </p:sp>
      <p:pic>
        <p:nvPicPr>
          <p:cNvPr id="5" name="Picture 4">
            <a:extLst>
              <a:ext uri="{FF2B5EF4-FFF2-40B4-BE49-F238E27FC236}">
                <a16:creationId xmlns:a16="http://schemas.microsoft.com/office/drawing/2014/main" id="{CDF2760E-4CB4-701B-630B-E15671B2EE56}"/>
              </a:ext>
            </a:extLst>
          </p:cNvPr>
          <p:cNvPicPr>
            <a:picLocks noChangeAspect="1"/>
          </p:cNvPicPr>
          <p:nvPr/>
        </p:nvPicPr>
        <p:blipFill>
          <a:blip r:embed="rId2"/>
          <a:stretch>
            <a:fillRect/>
          </a:stretch>
        </p:blipFill>
        <p:spPr>
          <a:xfrm>
            <a:off x="6124310" y="588963"/>
            <a:ext cx="5426608" cy="5580061"/>
          </a:xfrm>
          <a:prstGeom prst="rect">
            <a:avLst/>
          </a:prstGeom>
          <a:noFill/>
        </p:spPr>
      </p:pic>
      <p:sp>
        <p:nvSpPr>
          <p:cNvPr id="21" name="Text Placeholder 3">
            <a:extLst>
              <a:ext uri="{FF2B5EF4-FFF2-40B4-BE49-F238E27FC236}">
                <a16:creationId xmlns:a16="http://schemas.microsoft.com/office/drawing/2014/main" id="{1836EC5D-BB9D-E0E5-6DB3-0DC93FF9C4CD}"/>
              </a:ext>
            </a:extLst>
          </p:cNvPr>
          <p:cNvSpPr>
            <a:spLocks noGrp="1"/>
          </p:cNvSpPr>
          <p:nvPr>
            <p:ph type="body" sz="half" idx="2"/>
          </p:nvPr>
        </p:nvSpPr>
        <p:spPr>
          <a:xfrm>
            <a:off x="1979613" y="3581399"/>
            <a:ext cx="3657600" cy="2587625"/>
          </a:xfrm>
        </p:spPr>
        <p:txBody>
          <a:bodyPr/>
          <a:lstStyle/>
          <a:p>
            <a:endParaRPr lang="en-US" dirty="0"/>
          </a:p>
        </p:txBody>
      </p:sp>
      <p:pic>
        <p:nvPicPr>
          <p:cNvPr id="8" name="Picture 7">
            <a:extLst>
              <a:ext uri="{FF2B5EF4-FFF2-40B4-BE49-F238E27FC236}">
                <a16:creationId xmlns:a16="http://schemas.microsoft.com/office/drawing/2014/main" id="{4AE74389-12E1-8723-3425-0A6B8E8FEEA8}"/>
              </a:ext>
            </a:extLst>
          </p:cNvPr>
          <p:cNvPicPr>
            <a:picLocks noChangeAspect="1"/>
          </p:cNvPicPr>
          <p:nvPr/>
        </p:nvPicPr>
        <p:blipFill>
          <a:blip r:embed="rId3"/>
          <a:stretch>
            <a:fillRect/>
          </a:stretch>
        </p:blipFill>
        <p:spPr>
          <a:xfrm>
            <a:off x="1746060" y="3581399"/>
            <a:ext cx="4124706" cy="2206627"/>
          </a:xfrm>
          <a:prstGeom prst="rect">
            <a:avLst/>
          </a:prstGeom>
        </p:spPr>
      </p:pic>
    </p:spTree>
    <p:extLst>
      <p:ext uri="{BB962C8B-B14F-4D97-AF65-F5344CB8AC3E}">
        <p14:creationId xmlns:p14="http://schemas.microsoft.com/office/powerpoint/2010/main" val="355225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9D6-4975-4D5A-A755-5E0946145F5A}"/>
              </a:ext>
            </a:extLst>
          </p:cNvPr>
          <p:cNvSpPr>
            <a:spLocks noGrp="1"/>
          </p:cNvSpPr>
          <p:nvPr>
            <p:ph type="title"/>
          </p:nvPr>
        </p:nvSpPr>
        <p:spPr/>
        <p:txBody>
          <a:bodyPr>
            <a:normAutofit/>
          </a:bodyPr>
          <a:lstStyle/>
          <a:p>
            <a:r>
              <a:rPr lang="en-US" dirty="0"/>
              <a:t>CDC Recommendations for travel to South Korea and Japan (continued)</a:t>
            </a:r>
          </a:p>
        </p:txBody>
      </p:sp>
      <p:pic>
        <p:nvPicPr>
          <p:cNvPr id="7" name="Content Placeholder 6">
            <a:extLst>
              <a:ext uri="{FF2B5EF4-FFF2-40B4-BE49-F238E27FC236}">
                <a16:creationId xmlns:a16="http://schemas.microsoft.com/office/drawing/2014/main" id="{6B4ECCB8-34D5-4292-E573-B229F3244C42}"/>
              </a:ext>
            </a:extLst>
          </p:cNvPr>
          <p:cNvPicPr>
            <a:picLocks noGrp="1" noChangeAspect="1"/>
          </p:cNvPicPr>
          <p:nvPr>
            <p:ph idx="1"/>
          </p:nvPr>
        </p:nvPicPr>
        <p:blipFill>
          <a:blip r:embed="rId2"/>
          <a:stretch>
            <a:fillRect/>
          </a:stretch>
        </p:blipFill>
        <p:spPr>
          <a:xfrm>
            <a:off x="2922994" y="1962333"/>
            <a:ext cx="6495238" cy="1466667"/>
          </a:xfrm>
        </p:spPr>
      </p:pic>
      <p:pic>
        <p:nvPicPr>
          <p:cNvPr id="9" name="Picture 8">
            <a:extLst>
              <a:ext uri="{FF2B5EF4-FFF2-40B4-BE49-F238E27FC236}">
                <a16:creationId xmlns:a16="http://schemas.microsoft.com/office/drawing/2014/main" id="{61C55BF2-A94F-B68D-4F1F-CDC481693F1A}"/>
              </a:ext>
            </a:extLst>
          </p:cNvPr>
          <p:cNvPicPr>
            <a:picLocks noChangeAspect="1"/>
          </p:cNvPicPr>
          <p:nvPr/>
        </p:nvPicPr>
        <p:blipFill>
          <a:blip r:embed="rId3"/>
          <a:stretch>
            <a:fillRect/>
          </a:stretch>
        </p:blipFill>
        <p:spPr>
          <a:xfrm>
            <a:off x="1580067" y="3687488"/>
            <a:ext cx="4201608" cy="2789512"/>
          </a:xfrm>
          <a:prstGeom prst="rect">
            <a:avLst/>
          </a:prstGeom>
        </p:spPr>
      </p:pic>
      <p:pic>
        <p:nvPicPr>
          <p:cNvPr id="11" name="Picture 10">
            <a:extLst>
              <a:ext uri="{FF2B5EF4-FFF2-40B4-BE49-F238E27FC236}">
                <a16:creationId xmlns:a16="http://schemas.microsoft.com/office/drawing/2014/main" id="{D097C907-AA5E-CFC8-B699-2939CB6E4F72}"/>
              </a:ext>
            </a:extLst>
          </p:cNvPr>
          <p:cNvPicPr>
            <a:picLocks noChangeAspect="1"/>
          </p:cNvPicPr>
          <p:nvPr/>
        </p:nvPicPr>
        <p:blipFill>
          <a:blip r:embed="rId4"/>
          <a:stretch>
            <a:fillRect/>
          </a:stretch>
        </p:blipFill>
        <p:spPr>
          <a:xfrm>
            <a:off x="6731002" y="3726896"/>
            <a:ext cx="4070348" cy="2710695"/>
          </a:xfrm>
          <a:prstGeom prst="rect">
            <a:avLst/>
          </a:prstGeom>
        </p:spPr>
      </p:pic>
    </p:spTree>
    <p:extLst>
      <p:ext uri="{BB962C8B-B14F-4D97-AF65-F5344CB8AC3E}">
        <p14:creationId xmlns:p14="http://schemas.microsoft.com/office/powerpoint/2010/main" val="41038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a:latin typeface="Cambria" panose="02040503050406030204" pitchFamily="18" charset="0"/>
                <a:ea typeface="Cambria" panose="02040503050406030204" pitchFamily="18" charset="0"/>
              </a:rPr>
              <a:t>Sick</a:t>
            </a:r>
            <a:r>
              <a:rPr lang="en-US" sz="5400"/>
              <a:t> Bay on TSGB</a:t>
            </a:r>
          </a:p>
        </p:txBody>
      </p:sp>
      <p:sp>
        <p:nvSpPr>
          <p:cNvPr id="4" name="Subtitle 3"/>
          <p:cNvSpPr>
            <a:spLocks noGrp="1"/>
          </p:cNvSpPr>
          <p:nvPr>
            <p:ph type="subTitle" idx="1"/>
          </p:nvPr>
        </p:nvSpPr>
        <p:spPr/>
        <p:txBody>
          <a:bodyPr>
            <a:normAutofit/>
          </a:bodyPr>
          <a:lstStyle/>
          <a:p>
            <a:r>
              <a:rPr lang="it-IT">
                <a:latin typeface="Cambria" panose="02040503050406030204" pitchFamily="18" charset="0"/>
                <a:ea typeface="Cambria" panose="02040503050406030204" pitchFamily="18" charset="0"/>
              </a:rPr>
              <a:t>Grace Chou, MD</a:t>
            </a:r>
          </a:p>
          <a:p>
            <a:r>
              <a:rPr lang="it-IT">
                <a:latin typeface="Cambria" panose="02040503050406030204" pitchFamily="18" charset="0"/>
                <a:ea typeface="Cambria" panose="02040503050406030204" pitchFamily="18" charset="0"/>
              </a:rPr>
              <a:t>Director of Student Health Services</a:t>
            </a:r>
          </a:p>
          <a:p>
            <a:endParaRPr lang="it-I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6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DC4F-7030-4DEA-895F-C592375744D6}"/>
              </a:ext>
            </a:extLst>
          </p:cNvPr>
          <p:cNvSpPr>
            <a:spLocks noGrp="1"/>
          </p:cNvSpPr>
          <p:nvPr>
            <p:ph type="title"/>
          </p:nvPr>
        </p:nvSpPr>
        <p:spPr/>
        <p:txBody>
          <a:bodyPr/>
          <a:lstStyle/>
          <a:p>
            <a:r>
              <a:rPr lang="en-US"/>
              <a:t>Non-vaccine-Preventable Diseases</a:t>
            </a:r>
          </a:p>
        </p:txBody>
      </p:sp>
      <p:sp>
        <p:nvSpPr>
          <p:cNvPr id="6" name="Text Placeholder 5">
            <a:extLst>
              <a:ext uri="{FF2B5EF4-FFF2-40B4-BE49-F238E27FC236}">
                <a16:creationId xmlns:a16="http://schemas.microsoft.com/office/drawing/2014/main" id="{35F92753-5473-44E3-9E8F-3F1AF7641FAB}"/>
              </a:ext>
            </a:extLst>
          </p:cNvPr>
          <p:cNvSpPr>
            <a:spLocks noGrp="1"/>
          </p:cNvSpPr>
          <p:nvPr>
            <p:ph type="body" sz="half" idx="2"/>
          </p:nvPr>
        </p:nvSpPr>
        <p:spPr>
          <a:xfrm>
            <a:off x="1293812" y="7162800"/>
            <a:ext cx="3657600" cy="85725"/>
          </a:xfrm>
        </p:spPr>
        <p:txBody>
          <a:bodyPr>
            <a:normAutofit fontScale="25000" lnSpcReduction="20000"/>
          </a:bodyPr>
          <a:lstStyle/>
          <a:p>
            <a:endParaRPr lang="en-US"/>
          </a:p>
        </p:txBody>
      </p:sp>
      <p:pic>
        <p:nvPicPr>
          <p:cNvPr id="2050" name="Picture 2" descr="Three things you should know about mosquitoes">
            <a:extLst>
              <a:ext uri="{FF2B5EF4-FFF2-40B4-BE49-F238E27FC236}">
                <a16:creationId xmlns:a16="http://schemas.microsoft.com/office/drawing/2014/main" id="{0C767103-AAEB-4BB6-8AB0-D1C07A99C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2" y="403860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521A20EC-4874-255C-8A35-25D74F2E98C2}"/>
              </a:ext>
            </a:extLst>
          </p:cNvPr>
          <p:cNvPicPr>
            <a:picLocks noGrp="1" noChangeAspect="1"/>
          </p:cNvPicPr>
          <p:nvPr>
            <p:ph idx="1"/>
          </p:nvPr>
        </p:nvPicPr>
        <p:blipFill>
          <a:blip r:embed="rId3"/>
          <a:stretch>
            <a:fillRect/>
          </a:stretch>
        </p:blipFill>
        <p:spPr>
          <a:xfrm>
            <a:off x="6094413" y="1154545"/>
            <a:ext cx="5486400" cy="4045528"/>
          </a:xfrm>
        </p:spPr>
      </p:pic>
    </p:spTree>
    <p:extLst>
      <p:ext uri="{BB962C8B-B14F-4D97-AF65-F5344CB8AC3E}">
        <p14:creationId xmlns:p14="http://schemas.microsoft.com/office/powerpoint/2010/main" val="2421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6EE2AC6-7E0E-8A7E-08D6-368D99578B5D}"/>
              </a:ext>
            </a:extLst>
          </p:cNvPr>
          <p:cNvSpPr>
            <a:spLocks noGrp="1"/>
          </p:cNvSpPr>
          <p:nvPr>
            <p:ph type="title"/>
          </p:nvPr>
        </p:nvSpPr>
        <p:spPr>
          <a:xfrm>
            <a:off x="1979613" y="588963"/>
            <a:ext cx="3657600" cy="2840037"/>
          </a:xfrm>
        </p:spPr>
        <p:txBody>
          <a:bodyPr/>
          <a:lstStyle/>
          <a:p>
            <a:r>
              <a:rPr lang="en-US" sz="3200"/>
              <a:t>CDC Recommendations </a:t>
            </a:r>
            <a:br>
              <a:rPr lang="en-US" sz="3200"/>
            </a:br>
            <a:br>
              <a:rPr lang="en-US" sz="3200"/>
            </a:br>
            <a:r>
              <a:rPr lang="en-US" sz="3200"/>
              <a:t>Eat and Drink Safely</a:t>
            </a:r>
          </a:p>
        </p:txBody>
      </p:sp>
      <p:pic>
        <p:nvPicPr>
          <p:cNvPr id="3" name="Picture 2">
            <a:extLst>
              <a:ext uri="{FF2B5EF4-FFF2-40B4-BE49-F238E27FC236}">
                <a16:creationId xmlns:a16="http://schemas.microsoft.com/office/drawing/2014/main" id="{2013F9AC-1599-402D-B9AA-0E68718EE595}"/>
              </a:ext>
            </a:extLst>
          </p:cNvPr>
          <p:cNvPicPr>
            <a:picLocks noChangeAspect="1"/>
          </p:cNvPicPr>
          <p:nvPr/>
        </p:nvPicPr>
        <p:blipFill>
          <a:blip r:embed="rId2"/>
          <a:stretch>
            <a:fillRect/>
          </a:stretch>
        </p:blipFill>
        <p:spPr>
          <a:xfrm>
            <a:off x="6094414" y="718090"/>
            <a:ext cx="5486400" cy="5321807"/>
          </a:xfrm>
          <a:prstGeom prst="rect">
            <a:avLst/>
          </a:prstGeom>
          <a:noFill/>
        </p:spPr>
      </p:pic>
      <p:sp>
        <p:nvSpPr>
          <p:cNvPr id="13" name="Text Placeholder 3">
            <a:extLst>
              <a:ext uri="{FF2B5EF4-FFF2-40B4-BE49-F238E27FC236}">
                <a16:creationId xmlns:a16="http://schemas.microsoft.com/office/drawing/2014/main" id="{77B65188-7383-7178-7610-F2E68A480870}"/>
              </a:ext>
            </a:extLst>
          </p:cNvPr>
          <p:cNvSpPr>
            <a:spLocks noGrp="1"/>
          </p:cNvSpPr>
          <p:nvPr>
            <p:ph type="body" sz="half" idx="2"/>
          </p:nvPr>
        </p:nvSpPr>
        <p:spPr>
          <a:xfrm>
            <a:off x="3244851" y="7360336"/>
            <a:ext cx="1205845" cy="632531"/>
          </a:xfrm>
        </p:spPr>
        <p:txBody>
          <a:bodyPr>
            <a:normAutofit/>
          </a:bodyPr>
          <a:lstStyle/>
          <a:p>
            <a:endParaRPr lang="en-US">
              <a:latin typeface="+mj-lt"/>
            </a:endParaRPr>
          </a:p>
        </p:txBody>
      </p:sp>
      <p:pic>
        <p:nvPicPr>
          <p:cNvPr id="6" name="Picture 5">
            <a:extLst>
              <a:ext uri="{FF2B5EF4-FFF2-40B4-BE49-F238E27FC236}">
                <a16:creationId xmlns:a16="http://schemas.microsoft.com/office/drawing/2014/main" id="{13FDDD9C-0096-33B9-CC34-B1BC969166F5}"/>
              </a:ext>
            </a:extLst>
          </p:cNvPr>
          <p:cNvPicPr>
            <a:picLocks noChangeAspect="1"/>
          </p:cNvPicPr>
          <p:nvPr/>
        </p:nvPicPr>
        <p:blipFill>
          <a:blip r:embed="rId3"/>
          <a:stretch>
            <a:fillRect/>
          </a:stretch>
        </p:blipFill>
        <p:spPr>
          <a:xfrm>
            <a:off x="1516522" y="3789324"/>
            <a:ext cx="4120691" cy="2250573"/>
          </a:xfrm>
          <a:prstGeom prst="rect">
            <a:avLst/>
          </a:prstGeom>
        </p:spPr>
      </p:pic>
    </p:spTree>
    <p:extLst>
      <p:ext uri="{BB962C8B-B14F-4D97-AF65-F5344CB8AC3E}">
        <p14:creationId xmlns:p14="http://schemas.microsoft.com/office/powerpoint/2010/main" val="372487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485F-41CD-429E-A1CA-2669BC9A60AC}"/>
              </a:ext>
            </a:extLst>
          </p:cNvPr>
          <p:cNvSpPr>
            <a:spLocks noGrp="1"/>
          </p:cNvSpPr>
          <p:nvPr>
            <p:ph type="title"/>
          </p:nvPr>
        </p:nvSpPr>
        <p:spPr/>
        <p:txBody>
          <a:bodyPr/>
          <a:lstStyle/>
          <a:p>
            <a:r>
              <a:rPr lang="en-US" dirty="0"/>
              <a:t>Stay Healthy and Safe</a:t>
            </a:r>
          </a:p>
        </p:txBody>
      </p:sp>
      <p:sp>
        <p:nvSpPr>
          <p:cNvPr id="4" name="Content Placeholder 3">
            <a:extLst>
              <a:ext uri="{FF2B5EF4-FFF2-40B4-BE49-F238E27FC236}">
                <a16:creationId xmlns:a16="http://schemas.microsoft.com/office/drawing/2014/main" id="{04B56D50-71F1-CE60-6562-7E23E379B23F}"/>
              </a:ext>
            </a:extLst>
          </p:cNvPr>
          <p:cNvSpPr>
            <a:spLocks noGrp="1"/>
          </p:cNvSpPr>
          <p:nvPr>
            <p:ph idx="1"/>
          </p:nvPr>
        </p:nvSpPr>
        <p:spPr/>
        <p:txBody>
          <a:bodyPr/>
          <a:lstStyle/>
          <a:p>
            <a:pPr marL="0" indent="0">
              <a:buNone/>
            </a:pPr>
            <a:endParaRPr lang="en-US" dirty="0">
              <a:latin typeface="Garamond" panose="02020404030301010803" pitchFamily="18" charset="0"/>
            </a:endParaRPr>
          </a:p>
          <a:p>
            <a:r>
              <a:rPr lang="en-US" dirty="0">
                <a:latin typeface="Garamond" panose="02020404030301010803" pitchFamily="18" charset="0"/>
              </a:rPr>
              <a:t>Prevent bug bites</a:t>
            </a:r>
          </a:p>
          <a:p>
            <a:r>
              <a:rPr lang="en-US" dirty="0">
                <a:latin typeface="Garamond" panose="02020404030301010803" pitchFamily="18" charset="0"/>
              </a:rPr>
              <a:t>Stay safe outdoors</a:t>
            </a:r>
          </a:p>
          <a:p>
            <a:r>
              <a:rPr lang="en-US" dirty="0">
                <a:latin typeface="Garamond" panose="02020404030301010803" pitchFamily="18" charset="0"/>
              </a:rPr>
              <a:t>Keep away from animals</a:t>
            </a:r>
          </a:p>
          <a:p>
            <a:r>
              <a:rPr lang="en-US" dirty="0">
                <a:latin typeface="Garamond" panose="02020404030301010803" pitchFamily="18" charset="0"/>
              </a:rPr>
              <a:t>Reduce your exposure to germs</a:t>
            </a:r>
          </a:p>
          <a:p>
            <a:r>
              <a:rPr lang="en-US" dirty="0">
                <a:latin typeface="Garamond" panose="02020404030301010803" pitchFamily="18" charset="0"/>
              </a:rPr>
              <a:t>Avoid sharing body fluids</a:t>
            </a:r>
          </a:p>
          <a:p>
            <a:r>
              <a:rPr lang="en-US" dirty="0">
                <a:latin typeface="Garamond" panose="02020404030301010803" pitchFamily="18" charset="0"/>
              </a:rPr>
              <a:t>Select safe transportation: </a:t>
            </a:r>
            <a:r>
              <a:rPr lang="en-US" b="1" dirty="0">
                <a:latin typeface="Garamond" panose="02020404030301010803" pitchFamily="18" charset="0"/>
              </a:rPr>
              <a:t>Motor vehicle crashes are the #1 killer of healthy US citizens in foreign countries.</a:t>
            </a:r>
          </a:p>
        </p:txBody>
      </p:sp>
      <p:pic>
        <p:nvPicPr>
          <p:cNvPr id="7" name="Picture 6">
            <a:extLst>
              <a:ext uri="{FF2B5EF4-FFF2-40B4-BE49-F238E27FC236}">
                <a16:creationId xmlns:a16="http://schemas.microsoft.com/office/drawing/2014/main" id="{AEAC2713-68F5-F0AF-D23A-F5ACF62FA70B}"/>
              </a:ext>
            </a:extLst>
          </p:cNvPr>
          <p:cNvPicPr>
            <a:picLocks noChangeAspect="1"/>
          </p:cNvPicPr>
          <p:nvPr/>
        </p:nvPicPr>
        <p:blipFill>
          <a:blip r:embed="rId2"/>
          <a:stretch>
            <a:fillRect/>
          </a:stretch>
        </p:blipFill>
        <p:spPr>
          <a:xfrm>
            <a:off x="6761524" y="1264779"/>
            <a:ext cx="4943114" cy="3357740"/>
          </a:xfrm>
          <a:prstGeom prst="rect">
            <a:avLst/>
          </a:prstGeom>
        </p:spPr>
      </p:pic>
    </p:spTree>
    <p:extLst>
      <p:ext uri="{BB962C8B-B14F-4D97-AF65-F5344CB8AC3E}">
        <p14:creationId xmlns:p14="http://schemas.microsoft.com/office/powerpoint/2010/main" val="40707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
            <a:extLst>
              <a:ext uri="{FF2B5EF4-FFF2-40B4-BE49-F238E27FC236}">
                <a16:creationId xmlns:a16="http://schemas.microsoft.com/office/drawing/2014/main" id="{361E47E2-A303-3DF8-FC8B-B51705FDFC0A}"/>
              </a:ext>
            </a:extLst>
          </p:cNvPr>
          <p:cNvSpPr>
            <a:spLocks noGrp="1"/>
          </p:cNvSpPr>
          <p:nvPr>
            <p:ph type="title"/>
          </p:nvPr>
        </p:nvSpPr>
        <p:spPr/>
        <p:txBody>
          <a:bodyPr/>
          <a:lstStyle/>
          <a:p>
            <a:r>
              <a:rPr lang="en-US"/>
              <a:t>Traveler’s Diarrhea</a:t>
            </a:r>
          </a:p>
        </p:txBody>
      </p:sp>
      <p:pic>
        <p:nvPicPr>
          <p:cNvPr id="6" name="Picture Placeholder 5">
            <a:extLst>
              <a:ext uri="{FF2B5EF4-FFF2-40B4-BE49-F238E27FC236}">
                <a16:creationId xmlns:a16="http://schemas.microsoft.com/office/drawing/2014/main" id="{C26E2BCB-88FF-4A31-A04A-DDBD6F2E53B2}"/>
              </a:ext>
            </a:extLst>
          </p:cNvPr>
          <p:cNvPicPr>
            <a:picLocks noGrp="1" noChangeAspect="1"/>
          </p:cNvPicPr>
          <p:nvPr>
            <p:ph sz="half" idx="4294967295"/>
          </p:nvPr>
        </p:nvPicPr>
        <p:blipFill rotWithShape="1">
          <a:blip r:embed="rId2"/>
          <a:srcRect l="2636" r="5383" b="-1"/>
          <a:stretch/>
        </p:blipFill>
        <p:spPr>
          <a:xfrm>
            <a:off x="3503612" y="1828800"/>
            <a:ext cx="5664200" cy="4495800"/>
          </a:xfrm>
          <a:noFill/>
        </p:spPr>
      </p:pic>
      <p:sp>
        <p:nvSpPr>
          <p:cNvPr id="108" name="Text Placeholder 2">
            <a:extLst>
              <a:ext uri="{FF2B5EF4-FFF2-40B4-BE49-F238E27FC236}">
                <a16:creationId xmlns:a16="http://schemas.microsoft.com/office/drawing/2014/main" id="{57A57912-CE6C-E827-DB7C-9A0349C17A9E}"/>
              </a:ext>
            </a:extLst>
          </p:cNvPr>
          <p:cNvSpPr>
            <a:spLocks noGrp="1"/>
          </p:cNvSpPr>
          <p:nvPr>
            <p:ph type="body" idx="4294967295"/>
          </p:nvPr>
        </p:nvSpPr>
        <p:spPr>
          <a:xfrm>
            <a:off x="0" y="1828800"/>
            <a:ext cx="4416425" cy="838200"/>
          </a:xfrm>
        </p:spPr>
        <p:txBody>
          <a:bodyPr/>
          <a:lstStyle/>
          <a:p>
            <a:r>
              <a:rPr lang="en-US"/>
              <a:t> </a:t>
            </a:r>
          </a:p>
        </p:txBody>
      </p:sp>
    </p:spTree>
    <p:extLst>
      <p:ext uri="{BB962C8B-B14F-4D97-AF65-F5344CB8AC3E}">
        <p14:creationId xmlns:p14="http://schemas.microsoft.com/office/powerpoint/2010/main" val="38952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C1B8B6-BE07-44E2-8B79-ABB09E2AB46E}"/>
              </a:ext>
            </a:extLst>
          </p:cNvPr>
          <p:cNvSpPr>
            <a:spLocks noGrp="1"/>
          </p:cNvSpPr>
          <p:nvPr>
            <p:ph type="title"/>
          </p:nvPr>
        </p:nvSpPr>
        <p:spPr/>
        <p:txBody>
          <a:bodyPr/>
          <a:lstStyle/>
          <a:p>
            <a:r>
              <a:rPr lang="en-US"/>
              <a:t>Traveler’s Diarrhea</a:t>
            </a:r>
          </a:p>
        </p:txBody>
      </p:sp>
      <p:pic>
        <p:nvPicPr>
          <p:cNvPr id="10" name="Content Placeholder 9">
            <a:extLst>
              <a:ext uri="{FF2B5EF4-FFF2-40B4-BE49-F238E27FC236}">
                <a16:creationId xmlns:a16="http://schemas.microsoft.com/office/drawing/2014/main" id="{A2133B2B-7A61-427F-91B6-BB043B80D50C}"/>
              </a:ext>
            </a:extLst>
          </p:cNvPr>
          <p:cNvPicPr>
            <a:picLocks noGrp="1" noChangeAspect="1"/>
          </p:cNvPicPr>
          <p:nvPr>
            <p:ph idx="1"/>
          </p:nvPr>
        </p:nvPicPr>
        <p:blipFill>
          <a:blip r:embed="rId2"/>
          <a:stretch>
            <a:fillRect/>
          </a:stretch>
        </p:blipFill>
        <p:spPr>
          <a:xfrm>
            <a:off x="2284412" y="1981200"/>
            <a:ext cx="9487710" cy="4191000"/>
          </a:xfrm>
        </p:spPr>
      </p:pic>
    </p:spTree>
    <p:extLst>
      <p:ext uri="{BB962C8B-B14F-4D97-AF65-F5344CB8AC3E}">
        <p14:creationId xmlns:p14="http://schemas.microsoft.com/office/powerpoint/2010/main" val="118134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lstStyle/>
          <a:p>
            <a:pPr marL="0" indent="0">
              <a:buNone/>
            </a:pPr>
            <a:endParaRPr lang="en-US" u="sng">
              <a:latin typeface="+mj-lt"/>
            </a:endParaRPr>
          </a:p>
          <a:p>
            <a:pPr marL="0" indent="0">
              <a:buNone/>
            </a:pPr>
            <a:r>
              <a:rPr lang="en-US" u="sng">
                <a:latin typeface="+mj-lt"/>
              </a:rPr>
              <a:t>Student Health Center</a:t>
            </a:r>
          </a:p>
          <a:p>
            <a:pPr marL="0" indent="0">
              <a:buNone/>
            </a:pPr>
            <a:r>
              <a:rPr lang="en-US">
                <a:latin typeface="+mj-lt"/>
              </a:rPr>
              <a:t>Phone: 707.654.1170</a:t>
            </a:r>
          </a:p>
          <a:p>
            <a:pPr marL="0" indent="0">
              <a:buNone/>
            </a:pPr>
            <a:r>
              <a:rPr lang="en-US">
                <a:latin typeface="+mj-lt"/>
              </a:rPr>
              <a:t>Email: StudentHealth@csum.edu</a:t>
            </a:r>
          </a:p>
          <a:p>
            <a:pPr marL="0" indent="0">
              <a:buNone/>
            </a:pPr>
            <a:endParaRPr lang="en-US">
              <a:latin typeface="+mj-lt"/>
            </a:endParaRPr>
          </a:p>
          <a:p>
            <a:endParaRPr lang="en-US"/>
          </a:p>
        </p:txBody>
      </p:sp>
      <p:pic>
        <p:nvPicPr>
          <p:cNvPr id="6146" name="Picture 2" descr="Spam, the Moon, Palm Trees, and the Golden Bear – Disperser Tracks">
            <a:extLst>
              <a:ext uri="{FF2B5EF4-FFF2-40B4-BE49-F238E27FC236}">
                <a16:creationId xmlns:a16="http://schemas.microsoft.com/office/drawing/2014/main" id="{A9AEE7DA-950E-4524-AC9F-9C61365A43F3}"/>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856412" y="2286000"/>
            <a:ext cx="4419600" cy="290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9917" y="255783"/>
            <a:ext cx="4572001" cy="1664825"/>
          </a:xfrm>
        </p:spPr>
        <p:txBody>
          <a:bodyPr/>
          <a:lstStyle/>
          <a:p>
            <a:r>
              <a:rPr lang="en-US" dirty="0"/>
              <a:t>Mental Health at Sea</a:t>
            </a:r>
          </a:p>
        </p:txBody>
      </p:sp>
      <p:sp>
        <p:nvSpPr>
          <p:cNvPr id="3" name="Subtitle 2"/>
          <p:cNvSpPr>
            <a:spLocks noGrp="1"/>
          </p:cNvSpPr>
          <p:nvPr>
            <p:ph type="subTitle" idx="1"/>
          </p:nvPr>
        </p:nvSpPr>
        <p:spPr>
          <a:xfrm>
            <a:off x="6719447" y="4385747"/>
            <a:ext cx="6070579" cy="1504709"/>
          </a:xfrm>
        </p:spPr>
        <p:txBody>
          <a:bodyPr>
            <a:normAutofit fontScale="62500" lnSpcReduction="20000"/>
          </a:bodyPr>
          <a:lstStyle/>
          <a:p>
            <a:r>
              <a:rPr lang="en-US" sz="3800" dirty="0"/>
              <a:t>Bear Cruise Edition</a:t>
            </a:r>
          </a:p>
          <a:p>
            <a:r>
              <a:rPr lang="en-US" sz="3800" dirty="0"/>
              <a:t>Spring 2024</a:t>
            </a:r>
          </a:p>
          <a:p>
            <a:endParaRPr lang="en-US" sz="3800" dirty="0"/>
          </a:p>
          <a:p>
            <a:r>
              <a:rPr lang="en-US" sz="3800" dirty="0"/>
              <a:t>Presented by Ian Wallace, PhD</a:t>
            </a:r>
          </a:p>
          <a:p>
            <a:r>
              <a:rPr lang="en-US" sz="3800" dirty="0"/>
              <a:t>Prepared by Miriam Anthony, AMFT</a:t>
            </a:r>
          </a:p>
          <a:p>
            <a:endParaRPr lang="en-US" dirty="0"/>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22592" y="47641"/>
            <a:ext cx="9507283" cy="698706"/>
          </a:xfrm>
        </p:spPr>
        <p:txBody>
          <a:bodyPr/>
          <a:lstStyle/>
          <a:p>
            <a:pPr algn="ctr"/>
            <a:r>
              <a:rPr lang="en-US" dirty="0"/>
              <a:t>WHO ARE THESE PEOPLE?</a:t>
            </a:r>
          </a:p>
        </p:txBody>
      </p:sp>
      <p:sp>
        <p:nvSpPr>
          <p:cNvPr id="8" name="Content Placeholder 7"/>
          <p:cNvSpPr>
            <a:spLocks noGrp="1"/>
          </p:cNvSpPr>
          <p:nvPr>
            <p:ph sz="half" idx="2"/>
          </p:nvPr>
        </p:nvSpPr>
        <p:spPr>
          <a:xfrm>
            <a:off x="1113898" y="963444"/>
            <a:ext cx="3454960" cy="5331826"/>
          </a:xfrm>
        </p:spPr>
        <p:txBody>
          <a:bodyPr>
            <a:normAutofit lnSpcReduction="10000"/>
          </a:bodyPr>
          <a:lstStyle/>
          <a:p>
            <a:pPr marL="45706" indent="0">
              <a:buNone/>
            </a:pPr>
            <a:r>
              <a:rPr lang="en-US" sz="1999" dirty="0"/>
              <a:t>Marie Ekmekjian is a Licensed Professional Clinical Counselor and Certified Rehabilitation Counselor</a:t>
            </a:r>
            <a:r>
              <a:rPr lang="en-US" sz="1999" dirty="0">
                <a:solidFill>
                  <a:srgbClr val="0A0A0A"/>
                </a:solidFill>
                <a:latin typeface="EB Garamond" panose="00000500000000000000" pitchFamily="2" charset="0"/>
              </a:rPr>
              <a:t> </a:t>
            </a:r>
            <a:r>
              <a:rPr lang="en-US" sz="1999" dirty="0"/>
              <a:t>who has been working with college students for over 8 years and with experience in providing mental health and vocational rehabilitation services to veterans and individuals with disabilities. </a:t>
            </a:r>
          </a:p>
          <a:p>
            <a:pPr marL="45706" indent="0">
              <a:buNone/>
            </a:pPr>
            <a:r>
              <a:rPr lang="en-US" sz="1999" dirty="0"/>
              <a:t>Miriam Anthony has been sailing for over 15 years, holds a Chief Mate license, and has sailed all over the world on various types of vessels.  Now an Associate Marriage and Family Therapist, she joined CAPS last year as a counselor, and sails on Summer Bear Cruise (dog not included).</a:t>
            </a:r>
          </a:p>
        </p:txBody>
      </p:sp>
      <p:sp>
        <p:nvSpPr>
          <p:cNvPr id="9" name="Text Placeholder 8"/>
          <p:cNvSpPr>
            <a:spLocks noGrp="1"/>
          </p:cNvSpPr>
          <p:nvPr>
            <p:ph type="body" sz="quarter" idx="3"/>
          </p:nvPr>
        </p:nvSpPr>
        <p:spPr>
          <a:xfrm>
            <a:off x="292773" y="81085"/>
            <a:ext cx="4570809" cy="766388"/>
          </a:xfrm>
        </p:spPr>
        <p:txBody>
          <a:bodyPr/>
          <a:lstStyle/>
          <a:p>
            <a:pPr algn="ctr"/>
            <a:r>
              <a:rPr lang="en-US" dirty="0"/>
              <a:t>CAPS COUNSELORS</a:t>
            </a:r>
          </a:p>
        </p:txBody>
      </p:sp>
      <p:sp>
        <p:nvSpPr>
          <p:cNvPr id="10" name="Content Placeholder 9"/>
          <p:cNvSpPr>
            <a:spLocks noGrp="1"/>
          </p:cNvSpPr>
          <p:nvPr>
            <p:ph sz="quarter" idx="4"/>
          </p:nvPr>
        </p:nvSpPr>
        <p:spPr>
          <a:xfrm>
            <a:off x="6663049" y="343506"/>
            <a:ext cx="3190837" cy="6168862"/>
          </a:xfrm>
        </p:spPr>
        <p:txBody>
          <a:bodyPr>
            <a:normAutofit lnSpcReduction="10000"/>
          </a:bodyPr>
          <a:lstStyle/>
          <a:p>
            <a:pPr marL="45706" indent="0">
              <a:buNone/>
            </a:pPr>
            <a:endParaRPr lang="en-US" dirty="0"/>
          </a:p>
          <a:p>
            <a:pPr marL="45706" indent="0">
              <a:buNone/>
            </a:pPr>
            <a:r>
              <a:rPr lang="en-US" dirty="0"/>
              <a:t>Dr. Ian Wallace is a licensed Psychologist and has been working with cadets on the training ship and on campus since 2013.  Dr. Wallace is the director of CAPS and currently serves on several committees and boards on the CSUM campus. </a:t>
            </a:r>
          </a:p>
          <a:p>
            <a:pPr marL="45706" indent="0">
              <a:buNone/>
            </a:pPr>
            <a:r>
              <a:rPr lang="en-US" dirty="0"/>
              <a:t>Dr. Erin Currie is a Professor at the University of Portland.  She specializes in anxiety management, trauma recovery, and academic skills development.</a:t>
            </a:r>
          </a:p>
          <a:p>
            <a:pPr marL="45706" indent="0">
              <a:buNone/>
            </a:pPr>
            <a:r>
              <a:rPr lang="en-US" dirty="0"/>
              <a:t>As a team, we work to advocate for cadets and research ways to improve mental health on campus and at sea. </a:t>
            </a:r>
          </a:p>
          <a:p>
            <a:pPr marL="45706" indent="0">
              <a:buNone/>
            </a:pPr>
            <a:endParaRPr lang="en-US" dirty="0"/>
          </a:p>
        </p:txBody>
      </p:sp>
      <p:pic>
        <p:nvPicPr>
          <p:cNvPr id="1026" name="Picture 2" descr="CAPS Director">
            <a:extLst>
              <a:ext uri="{FF2B5EF4-FFF2-40B4-BE49-F238E27FC236}">
                <a16:creationId xmlns:a16="http://schemas.microsoft.com/office/drawing/2014/main" id="{27C9A8AA-6449-D2B9-5832-0281AF766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5185" y="746347"/>
            <a:ext cx="1632626" cy="2040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PS Counselor">
            <a:extLst>
              <a:ext uri="{FF2B5EF4-FFF2-40B4-BE49-F238E27FC236}">
                <a16:creationId xmlns:a16="http://schemas.microsoft.com/office/drawing/2014/main" id="{7980386E-B316-2E8A-8D9A-DFA19677D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586" y="905469"/>
            <a:ext cx="2017517" cy="26908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PS Counselor">
            <a:extLst>
              <a:ext uri="{FF2B5EF4-FFF2-40B4-BE49-F238E27FC236}">
                <a16:creationId xmlns:a16="http://schemas.microsoft.com/office/drawing/2014/main" id="{150D2FA1-9A52-5DD2-EEFA-B2CF42202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416" y="3755444"/>
            <a:ext cx="2017517" cy="26900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izard World - The Handmaids Tale Breakdown | Meet The Panelists Erin Currie,  PhD, is a licensed counseling psychologist. She works by day as a  not-so-mild-mannered visiting professor of psychology at University">
            <a:extLst>
              <a:ext uri="{FF2B5EF4-FFF2-40B4-BE49-F238E27FC236}">
                <a16:creationId xmlns:a16="http://schemas.microsoft.com/office/drawing/2014/main" id="{ABB4D3B9-E954-8D86-7EEC-9E654BE16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6118" y="3169921"/>
            <a:ext cx="2142567" cy="214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365" y="231495"/>
            <a:ext cx="10734123" cy="679260"/>
          </a:xfrm>
        </p:spPr>
        <p:txBody>
          <a:bodyPr>
            <a:normAutofit fontScale="90000"/>
          </a:bodyPr>
          <a:lstStyle/>
          <a:p>
            <a:pPr algn="ctr"/>
            <a:r>
              <a:rPr lang="en-US" u="sng" dirty="0"/>
              <a:t>So, you are going to sea!  What about your Mental Health?</a:t>
            </a:r>
          </a:p>
        </p:txBody>
      </p:sp>
      <p:sp>
        <p:nvSpPr>
          <p:cNvPr id="3" name="Content Placeholder 2"/>
          <p:cNvSpPr>
            <a:spLocks noGrp="1"/>
          </p:cNvSpPr>
          <p:nvPr>
            <p:ph idx="1"/>
          </p:nvPr>
        </p:nvSpPr>
        <p:spPr>
          <a:xfrm>
            <a:off x="1296365" y="1157469"/>
            <a:ext cx="9551689" cy="5828194"/>
          </a:xfrm>
        </p:spPr>
        <p:txBody>
          <a:bodyPr>
            <a:normAutofit fontScale="77500" lnSpcReduction="20000"/>
          </a:bodyPr>
          <a:lstStyle/>
          <a:p>
            <a:r>
              <a:rPr lang="en-US" sz="4399" dirty="0"/>
              <a:t>How to prepare for Bear Cruise</a:t>
            </a:r>
          </a:p>
          <a:p>
            <a:r>
              <a:rPr lang="en-US" sz="4399" dirty="0"/>
              <a:t>Stressors at sea</a:t>
            </a:r>
          </a:p>
          <a:p>
            <a:r>
              <a:rPr lang="en-US" sz="4399" dirty="0"/>
              <a:t>Once you are out there: Navigating and maintaining</a:t>
            </a:r>
          </a:p>
          <a:p>
            <a:r>
              <a:rPr lang="en-US" sz="4399" dirty="0"/>
              <a:t>SIGNS!</a:t>
            </a:r>
          </a:p>
          <a:p>
            <a:r>
              <a:rPr lang="en-US" sz="4399" dirty="0"/>
              <a:t>When it feels like too much</a:t>
            </a:r>
          </a:p>
          <a:p>
            <a:r>
              <a:rPr lang="en-US" sz="4399" dirty="0"/>
              <a:t>Self care and supporting others</a:t>
            </a:r>
          </a:p>
          <a:p>
            <a:r>
              <a:rPr lang="en-US" sz="4399" dirty="0"/>
              <a:t>You have options and resources (Professional Resources and Support)</a:t>
            </a:r>
          </a:p>
          <a:p>
            <a:r>
              <a:rPr lang="en-US" sz="4399" dirty="0"/>
              <a:t>Real life examples</a:t>
            </a:r>
          </a:p>
          <a:p>
            <a:r>
              <a:rPr lang="en-US" sz="4399" dirty="0"/>
              <a:t>Questions????</a:t>
            </a:r>
          </a:p>
          <a:p>
            <a:endParaRPr lang="en-US" sz="4399" dirty="0"/>
          </a:p>
          <a:p>
            <a:endParaRPr lang="en-US" dirty="0"/>
          </a:p>
        </p:txBody>
      </p:sp>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How to Prepare for and Adjusting to Life at Sea</a:t>
            </a:r>
          </a:p>
        </p:txBody>
      </p:sp>
      <p:sp>
        <p:nvSpPr>
          <p:cNvPr id="3" name="Content Placeholder 2"/>
          <p:cNvSpPr>
            <a:spLocks noGrp="1"/>
          </p:cNvSpPr>
          <p:nvPr>
            <p:ph sz="half" idx="1"/>
          </p:nvPr>
        </p:nvSpPr>
        <p:spPr>
          <a:xfrm>
            <a:off x="1527857" y="1469986"/>
            <a:ext cx="9847331" cy="3658786"/>
          </a:xfrm>
        </p:spPr>
        <p:txBody>
          <a:bodyPr>
            <a:normAutofit/>
          </a:bodyPr>
          <a:lstStyle/>
          <a:p>
            <a:r>
              <a:rPr lang="en-US" sz="2799" dirty="0"/>
              <a:t>Bring some comforts from home such as blankets, coffee mugs, books, journals, pictures, room décor, lucky hat, whatever might keep you grounded in a new environment.</a:t>
            </a:r>
          </a:p>
          <a:p>
            <a:r>
              <a:rPr lang="en-US" sz="2799" dirty="0"/>
              <a:t>Prepare for staying in touch with home if you anticipate being homesick. Writing emails, calling, texting, sending postcards, etc.  </a:t>
            </a:r>
          </a:p>
          <a:p>
            <a:r>
              <a:rPr lang="en-US" sz="2799" dirty="0"/>
              <a:t>Bring things you know will ground you – musical instruments, your favorite snacks, movies on a hard drive, etc</a:t>
            </a:r>
            <a:r>
              <a:rPr lang="en-US" dirty="0"/>
              <a:t>. </a:t>
            </a:r>
          </a:p>
          <a:p>
            <a:pPr marL="45706" indent="0">
              <a:buNone/>
            </a:pPr>
            <a:endParaRPr lang="en-US" dirty="0"/>
          </a:p>
        </p:txBody>
      </p:sp>
    </p:spTree>
    <p:extLst>
      <p:ext uri="{BB962C8B-B14F-4D97-AF65-F5344CB8AC3E}">
        <p14:creationId xmlns:p14="http://schemas.microsoft.com/office/powerpoint/2010/main" val="218210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latin typeface="Cambria" panose="02040503050406030204" pitchFamily="18" charset="0"/>
                <a:ea typeface="Cambria" panose="02040503050406030204" pitchFamily="18" charset="0"/>
              </a:rPr>
              <a:t>Sick Bay</a:t>
            </a:r>
          </a:p>
        </p:txBody>
      </p:sp>
      <p:sp>
        <p:nvSpPr>
          <p:cNvPr id="14" name="Content Placeholder 13"/>
          <p:cNvSpPr>
            <a:spLocks noGrp="1"/>
          </p:cNvSpPr>
          <p:nvPr>
            <p:ph idx="1"/>
          </p:nvPr>
        </p:nvSpPr>
        <p:spPr/>
        <p:txBody>
          <a:bodyPr/>
          <a:lstStyle/>
          <a:p>
            <a:pPr marL="0" indent="0">
              <a:buNone/>
            </a:pPr>
            <a:r>
              <a:rPr lang="en-US">
                <a:latin typeface="Cambria" panose="02040503050406030204" pitchFamily="18" charset="0"/>
                <a:ea typeface="Cambria" panose="02040503050406030204" pitchFamily="18" charset="0"/>
              </a:rPr>
              <a:t>Location:    01-deck, aft house, portside. Counseling office is similarly </a:t>
            </a:r>
          </a:p>
          <a:p>
            <a:pPr marL="1371600" lvl="3" indent="0">
              <a:buNone/>
            </a:pPr>
            <a:r>
              <a:rPr lang="en-US" sz="2400">
                <a:latin typeface="Cambria" panose="02040503050406030204" pitchFamily="18" charset="0"/>
                <a:ea typeface="Cambria" panose="02040503050406030204" pitchFamily="18" charset="0"/>
              </a:rPr>
              <a:t>  located on starboard side</a:t>
            </a:r>
          </a:p>
          <a:p>
            <a:pPr marL="0" indent="0">
              <a:buNone/>
            </a:pPr>
            <a:r>
              <a:rPr lang="en-US">
                <a:latin typeface="Cambria" panose="02040503050406030204" pitchFamily="18" charset="0"/>
                <a:ea typeface="Cambria" panose="02040503050406030204" pitchFamily="18" charset="0"/>
              </a:rPr>
              <a:t>Hours:        </a:t>
            </a:r>
            <a:r>
              <a:rPr lang="en-US" u="sng">
                <a:latin typeface="Cambria" panose="02040503050406030204" pitchFamily="18" charset="0"/>
                <a:ea typeface="Cambria" panose="02040503050406030204" pitchFamily="18" charset="0"/>
              </a:rPr>
              <a:t>At Sea</a:t>
            </a:r>
            <a:r>
              <a:rPr lang="en-US">
                <a:latin typeface="Cambria" panose="02040503050406030204" pitchFamily="18" charset="0"/>
                <a:ea typeface="Cambria" panose="02040503050406030204" pitchFamily="18" charset="0"/>
              </a:rPr>
              <a:t>: 0815 – 1700*</a:t>
            </a:r>
          </a:p>
          <a:p>
            <a:pPr marL="914400" lvl="2" indent="0">
              <a:buNone/>
            </a:pPr>
            <a:r>
              <a:rPr lang="en-US">
                <a:latin typeface="Cambria" panose="02040503050406030204" pitchFamily="18" charset="0"/>
                <a:ea typeface="Cambria" panose="02040503050406030204" pitchFamily="18" charset="0"/>
              </a:rPr>
              <a:t>          *Closed for lunch 1200 – 1315</a:t>
            </a:r>
          </a:p>
          <a:p>
            <a:pPr marL="914400" lvl="2" indent="0">
              <a:buNone/>
            </a:pPr>
            <a:r>
              <a:rPr lang="en-US">
                <a:latin typeface="Cambria" panose="02040503050406030204" pitchFamily="18" charset="0"/>
                <a:ea typeface="Cambria" panose="02040503050406030204" pitchFamily="18" charset="0"/>
              </a:rPr>
              <a:t>          </a:t>
            </a:r>
            <a:r>
              <a:rPr lang="en-US" sz="2400" u="sng">
                <a:latin typeface="Cambria" panose="02040503050406030204" pitchFamily="18" charset="0"/>
                <a:ea typeface="Cambria" panose="02040503050406030204" pitchFamily="18" charset="0"/>
              </a:rPr>
              <a:t>In Port</a:t>
            </a:r>
            <a:r>
              <a:rPr lang="en-US" sz="2400">
                <a:latin typeface="Cambria" panose="02040503050406030204" pitchFamily="18" charset="0"/>
                <a:ea typeface="Cambria" panose="02040503050406030204" pitchFamily="18" charset="0"/>
              </a:rPr>
              <a:t>: 0815 – 1015</a:t>
            </a:r>
          </a:p>
          <a:p>
            <a:pPr marL="914400" lvl="2" indent="0">
              <a:buNone/>
            </a:pPr>
            <a:r>
              <a:rPr lang="en-US" sz="2400">
                <a:latin typeface="Cambria" panose="02040503050406030204" pitchFamily="18" charset="0"/>
                <a:ea typeface="Cambria" panose="02040503050406030204" pitchFamily="18" charset="0"/>
              </a:rPr>
              <a:t>       </a:t>
            </a:r>
            <a:r>
              <a:rPr lang="en-US" sz="2400" u="sng">
                <a:latin typeface="Cambria" panose="02040503050406030204" pitchFamily="18" charset="0"/>
                <a:ea typeface="Cambria" panose="02040503050406030204" pitchFamily="18" charset="0"/>
              </a:rPr>
              <a:t>Counseling</a:t>
            </a:r>
            <a:r>
              <a:rPr lang="en-US" sz="2400">
                <a:latin typeface="Cambria" panose="02040503050406030204" pitchFamily="18" charset="0"/>
                <a:ea typeface="Cambria" panose="02040503050406030204" pitchFamily="18" charset="0"/>
              </a:rPr>
              <a:t>: Hours vary as posted on office door</a:t>
            </a:r>
          </a:p>
          <a:p>
            <a:pPr marL="914400" lvl="2" indent="0">
              <a:buNone/>
            </a:pPr>
            <a:endParaRPr lang="en-US" sz="2400">
              <a:latin typeface="Cambria" panose="02040503050406030204" pitchFamily="18" charset="0"/>
              <a:ea typeface="Cambria" panose="02040503050406030204" pitchFamily="18" charset="0"/>
            </a:endParaRPr>
          </a:p>
          <a:p>
            <a:pPr marL="914400" lvl="2" indent="0">
              <a:buNone/>
            </a:pPr>
            <a:r>
              <a:rPr lang="en-US" sz="2400">
                <a:latin typeface="Cambria" panose="02040503050406030204" pitchFamily="18" charset="0"/>
                <a:ea typeface="Cambria" panose="02040503050406030204" pitchFamily="18" charset="0"/>
              </a:rPr>
              <a:t>Clinic Phone: Ship ext. 1366</a:t>
            </a:r>
          </a:p>
          <a:p>
            <a:pPr marL="914400" lvl="2" indent="0">
              <a:buNone/>
            </a:pPr>
            <a:endParaRPr lang="en-US" sz="2400">
              <a:latin typeface="Cambria" panose="02040503050406030204" pitchFamily="18" charset="0"/>
              <a:ea typeface="Cambria" panose="02040503050406030204" pitchFamily="18" charset="0"/>
            </a:endParaRPr>
          </a:p>
          <a:p>
            <a:pPr marL="914400" lvl="2" indent="0">
              <a:buNone/>
            </a:pPr>
            <a:endParaRPr lang="en-US" sz="2400">
              <a:latin typeface="Cambria" panose="02040503050406030204" pitchFamily="18" charset="0"/>
              <a:ea typeface="Cambria" panose="02040503050406030204" pitchFamily="18" charset="0"/>
            </a:endParaRPr>
          </a:p>
          <a:p>
            <a:pPr marL="914400" lvl="2" indent="0">
              <a:buNone/>
            </a:pPr>
            <a:endParaRPr lang="en-US" sz="2400">
              <a:latin typeface="Cambria" panose="02040503050406030204" pitchFamily="18" charset="0"/>
              <a:ea typeface="Cambria" panose="02040503050406030204" pitchFamily="18" charset="0"/>
            </a:endParaRPr>
          </a:p>
          <a:p>
            <a:pPr marL="914400" lvl="2" indent="0">
              <a:buNone/>
            </a:pPr>
            <a:endParaRPr lang="en-US" sz="2400">
              <a:latin typeface="Cambria" panose="02040503050406030204" pitchFamily="18" charset="0"/>
              <a:ea typeface="Cambria" panose="02040503050406030204" pitchFamily="18" charset="0"/>
            </a:endParaRPr>
          </a:p>
          <a:p>
            <a:pPr marL="914400" lvl="2" indent="0">
              <a:buNone/>
            </a:pP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37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001" y="197440"/>
            <a:ext cx="9507283" cy="770942"/>
          </a:xfrm>
        </p:spPr>
        <p:txBody>
          <a:bodyPr/>
          <a:lstStyle/>
          <a:p>
            <a:pPr algn="ctr"/>
            <a:r>
              <a:rPr lang="en-US" dirty="0"/>
              <a:t>Stressors on Bear Cruise</a:t>
            </a:r>
          </a:p>
        </p:txBody>
      </p:sp>
      <p:sp>
        <p:nvSpPr>
          <p:cNvPr id="3" name="Content Placeholder 2"/>
          <p:cNvSpPr>
            <a:spLocks noGrp="1"/>
          </p:cNvSpPr>
          <p:nvPr>
            <p:ph sz="half" idx="1"/>
          </p:nvPr>
        </p:nvSpPr>
        <p:spPr>
          <a:xfrm>
            <a:off x="1229472" y="1104304"/>
            <a:ext cx="4570809" cy="5504169"/>
          </a:xfrm>
        </p:spPr>
        <p:txBody>
          <a:bodyPr>
            <a:normAutofit fontScale="92500" lnSpcReduction="10000"/>
          </a:bodyPr>
          <a:lstStyle/>
          <a:p>
            <a:r>
              <a:rPr lang="en-US" sz="2399" dirty="0"/>
              <a:t>Close and Cramped Quarters</a:t>
            </a:r>
          </a:p>
          <a:p>
            <a:r>
              <a:rPr lang="en-US" sz="2399" dirty="0"/>
              <a:t>Long Work Hours/days underway</a:t>
            </a:r>
          </a:p>
          <a:p>
            <a:r>
              <a:rPr lang="en-US" sz="2399" dirty="0"/>
              <a:t>Isolation</a:t>
            </a:r>
          </a:p>
          <a:p>
            <a:r>
              <a:rPr lang="en-US" sz="2399" dirty="0"/>
              <a:t>Fatigue</a:t>
            </a:r>
          </a:p>
          <a:p>
            <a:r>
              <a:rPr lang="en-US" sz="2399" dirty="0"/>
              <a:t>Boredom</a:t>
            </a:r>
          </a:p>
          <a:p>
            <a:r>
              <a:rPr lang="en-US" sz="2399" dirty="0"/>
              <a:t>No Internet or Phone</a:t>
            </a:r>
          </a:p>
          <a:p>
            <a:r>
              <a:rPr lang="en-US" sz="2399" dirty="0"/>
              <a:t>Academic Stress</a:t>
            </a:r>
          </a:p>
          <a:p>
            <a:r>
              <a:rPr lang="en-US" sz="2399" dirty="0"/>
              <a:t>Traumatic Incidents</a:t>
            </a:r>
          </a:p>
          <a:p>
            <a:r>
              <a:rPr lang="en-US" sz="2399" dirty="0"/>
              <a:t>Ship-board Culture</a:t>
            </a:r>
          </a:p>
          <a:p>
            <a:r>
              <a:rPr lang="en-US" sz="2399" dirty="0"/>
              <a:t>Poor Sleep or Sleep Interruptions</a:t>
            </a:r>
          </a:p>
          <a:p>
            <a:pPr marL="45706" indent="0">
              <a:buNone/>
            </a:pPr>
            <a:endParaRPr lang="en-US" sz="2399" dirty="0"/>
          </a:p>
        </p:txBody>
      </p:sp>
      <p:sp>
        <p:nvSpPr>
          <p:cNvPr id="6" name="Content Placeholder 5">
            <a:extLst>
              <a:ext uri="{FF2B5EF4-FFF2-40B4-BE49-F238E27FC236}">
                <a16:creationId xmlns:a16="http://schemas.microsoft.com/office/drawing/2014/main" id="{9942DA9D-C23F-E073-6F03-EE1F551EC9EA}"/>
              </a:ext>
            </a:extLst>
          </p:cNvPr>
          <p:cNvSpPr>
            <a:spLocks noGrp="1"/>
          </p:cNvSpPr>
          <p:nvPr>
            <p:ph sz="half" idx="2"/>
          </p:nvPr>
        </p:nvSpPr>
        <p:spPr>
          <a:xfrm>
            <a:off x="8345347" y="2034912"/>
            <a:ext cx="3843477" cy="4240177"/>
          </a:xfrm>
        </p:spPr>
        <p:txBody>
          <a:bodyPr>
            <a:normAutofit fontScale="92500" lnSpcReduction="10000"/>
          </a:bodyPr>
          <a:lstStyle/>
          <a:p>
            <a:r>
              <a:rPr lang="en-US" sz="2999" dirty="0"/>
              <a:t>According to a 2022 survey*, mariners are most stressed by being away from family, followed by money and workload.</a:t>
            </a:r>
          </a:p>
          <a:p>
            <a:r>
              <a:rPr lang="en-US" sz="2999" dirty="0"/>
              <a:t>Know the signs of depression and anxiety so you can check-in with yourself and your shipmates (next slide)</a:t>
            </a:r>
          </a:p>
          <a:p>
            <a:endParaRPr lang="en-US" dirty="0"/>
          </a:p>
        </p:txBody>
      </p:sp>
      <p:sp>
        <p:nvSpPr>
          <p:cNvPr id="7" name="Footer Placeholder 6">
            <a:extLst>
              <a:ext uri="{FF2B5EF4-FFF2-40B4-BE49-F238E27FC236}">
                <a16:creationId xmlns:a16="http://schemas.microsoft.com/office/drawing/2014/main" id="{78B29BB8-E13E-98AB-1DF4-59B0658C9E8E}"/>
              </a:ext>
            </a:extLst>
          </p:cNvPr>
          <p:cNvSpPr>
            <a:spLocks noGrp="1"/>
          </p:cNvSpPr>
          <p:nvPr>
            <p:ph type="ftr" sz="quarter" idx="11"/>
          </p:nvPr>
        </p:nvSpPr>
        <p:spPr>
          <a:xfrm>
            <a:off x="4540337" y="6355461"/>
            <a:ext cx="7157887" cy="237682"/>
          </a:xfrm>
        </p:spPr>
        <p:txBody>
          <a:bodyPr/>
          <a:lstStyle/>
          <a:p>
            <a:r>
              <a:rPr lang="en-US" dirty="0"/>
              <a:t>*From 2021 Mental Health Survey of 59 mariners (Anthony, Miriam. Antioch University, 2021)  </a:t>
            </a:r>
          </a:p>
        </p:txBody>
      </p:sp>
      <p:pic>
        <p:nvPicPr>
          <p:cNvPr id="2050" name="Picture 2" descr="No Phone Zone with Graphic Sign - No Cell phone Sign Online, SKU: S-7318">
            <a:extLst>
              <a:ext uri="{FF2B5EF4-FFF2-40B4-BE49-F238E27FC236}">
                <a16:creationId xmlns:a16="http://schemas.microsoft.com/office/drawing/2014/main" id="{AB32082E-DFB0-B0FE-9BAE-7CB4E2046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038" y="160301"/>
            <a:ext cx="1272058" cy="1758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dets aboard TSGB">
            <a:extLst>
              <a:ext uri="{FF2B5EF4-FFF2-40B4-BE49-F238E27FC236}">
                <a16:creationId xmlns:a16="http://schemas.microsoft.com/office/drawing/2014/main" id="{4E5199CD-DABD-D979-7FB7-4067D2A7E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993" y="2303362"/>
            <a:ext cx="3919300" cy="279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0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7921-0D2B-C2FA-B449-B9205CA8FBC0}"/>
              </a:ext>
            </a:extLst>
          </p:cNvPr>
          <p:cNvSpPr>
            <a:spLocks noGrp="1"/>
          </p:cNvSpPr>
          <p:nvPr>
            <p:ph type="title"/>
          </p:nvPr>
        </p:nvSpPr>
        <p:spPr>
          <a:xfrm>
            <a:off x="121888" y="153253"/>
            <a:ext cx="12066937" cy="789226"/>
          </a:xfrm>
        </p:spPr>
        <p:txBody>
          <a:bodyPr>
            <a:normAutofit fontScale="90000"/>
          </a:bodyPr>
          <a:lstStyle/>
          <a:p>
            <a:pPr algn="ctr"/>
            <a:r>
              <a:rPr lang="en-US" dirty="0"/>
              <a:t>Possibly the most common stressors on the Bear are </a:t>
            </a:r>
            <a:br>
              <a:rPr lang="en-US" dirty="0"/>
            </a:br>
            <a:r>
              <a:rPr lang="en-US" dirty="0"/>
              <a:t>social exhaustion (and loneliness)</a:t>
            </a:r>
          </a:p>
        </p:txBody>
      </p:sp>
      <p:sp>
        <p:nvSpPr>
          <p:cNvPr id="3" name="Content Placeholder 2">
            <a:extLst>
              <a:ext uri="{FF2B5EF4-FFF2-40B4-BE49-F238E27FC236}">
                <a16:creationId xmlns:a16="http://schemas.microsoft.com/office/drawing/2014/main" id="{F10EB0D6-712C-DC88-2BC1-D8DB722D295A}"/>
              </a:ext>
            </a:extLst>
          </p:cNvPr>
          <p:cNvSpPr>
            <a:spLocks noGrp="1"/>
          </p:cNvSpPr>
          <p:nvPr>
            <p:ph sz="half" idx="2"/>
          </p:nvPr>
        </p:nvSpPr>
        <p:spPr>
          <a:xfrm>
            <a:off x="6277244" y="1235011"/>
            <a:ext cx="5789692" cy="5271667"/>
          </a:xfrm>
        </p:spPr>
        <p:txBody>
          <a:bodyPr>
            <a:noAutofit/>
          </a:bodyPr>
          <a:lstStyle/>
          <a:p>
            <a:r>
              <a:rPr lang="en-US" sz="2799" dirty="0"/>
              <a:t>Self Care.</a:t>
            </a:r>
          </a:p>
          <a:p>
            <a:r>
              <a:rPr lang="en-US" sz="2799" dirty="0"/>
              <a:t>Set social boundaries with others.</a:t>
            </a:r>
          </a:p>
          <a:p>
            <a:r>
              <a:rPr lang="en-US" sz="2799" dirty="0"/>
              <a:t>Meditate, read or find something you can do alone on deck, in the library, in a classroom or elsewhere on the ship that is relaxing for you.</a:t>
            </a:r>
          </a:p>
          <a:p>
            <a:r>
              <a:rPr lang="en-US" sz="2799" dirty="0"/>
              <a:t>It is possible your roommates are feeling it too, so setting a time for everyone to have 20-30 minutes alone in the room might be beneficial to all.</a:t>
            </a:r>
          </a:p>
        </p:txBody>
      </p:sp>
      <p:sp>
        <p:nvSpPr>
          <p:cNvPr id="4" name="Content Placeholder 3">
            <a:extLst>
              <a:ext uri="{FF2B5EF4-FFF2-40B4-BE49-F238E27FC236}">
                <a16:creationId xmlns:a16="http://schemas.microsoft.com/office/drawing/2014/main" id="{8A037A73-1E66-811D-5071-606C709530C6}"/>
              </a:ext>
            </a:extLst>
          </p:cNvPr>
          <p:cNvSpPr>
            <a:spLocks noGrp="1"/>
          </p:cNvSpPr>
          <p:nvPr>
            <p:ph sz="half" idx="1"/>
          </p:nvPr>
        </p:nvSpPr>
        <p:spPr>
          <a:xfrm>
            <a:off x="1151326" y="1144594"/>
            <a:ext cx="5004030" cy="5362084"/>
          </a:xfrm>
        </p:spPr>
        <p:txBody>
          <a:bodyPr>
            <a:noAutofit/>
          </a:bodyPr>
          <a:lstStyle/>
          <a:p>
            <a:r>
              <a:rPr lang="en-US" sz="2000" dirty="0">
                <a:latin typeface="Georgia" panose="02040502050405020303" pitchFamily="18" charset="0"/>
              </a:rPr>
              <a:t>The Bear is cramped. It is not easy to escape the company of others.  For some, this is fun. For others it is annoying and exhausting.</a:t>
            </a:r>
          </a:p>
          <a:p>
            <a:pPr marL="45706" indent="0">
              <a:buNone/>
            </a:pPr>
            <a:r>
              <a:rPr lang="en-US" sz="2000" dirty="0">
                <a:latin typeface="Georgia" panose="02040502050405020303" pitchFamily="18" charset="0"/>
              </a:rPr>
              <a:t>Signs:</a:t>
            </a:r>
          </a:p>
          <a:p>
            <a:r>
              <a:rPr lang="en-US" sz="2000" dirty="0">
                <a:latin typeface="Georgia" panose="02040502050405020303" pitchFamily="18" charset="0"/>
              </a:rPr>
              <a:t>If you are feeling irritable, impatient, or if you're no longer finding joy in those social engagements that you used to find joy in, you may be socially exhausted.</a:t>
            </a:r>
          </a:p>
          <a:p>
            <a:r>
              <a:rPr lang="en-US" sz="2000" dirty="0">
                <a:latin typeface="Georgia" panose="02040502050405020303" pitchFamily="18" charset="0"/>
              </a:rPr>
              <a:t>Emotionally exhausted</a:t>
            </a:r>
          </a:p>
          <a:p>
            <a:r>
              <a:rPr lang="en-US" sz="2000" dirty="0">
                <a:latin typeface="Georgia" panose="02040502050405020303" pitchFamily="18" charset="0"/>
              </a:rPr>
              <a:t>Feel like you’re having a melt-down.</a:t>
            </a:r>
          </a:p>
          <a:p>
            <a:r>
              <a:rPr lang="en-US" sz="2000" dirty="0">
                <a:latin typeface="Georgia" panose="02040502050405020303" pitchFamily="18" charset="0"/>
              </a:rPr>
              <a:t>Feel anxious or depressed.</a:t>
            </a:r>
          </a:p>
          <a:p>
            <a:r>
              <a:rPr lang="en-US" sz="2000" dirty="0">
                <a:latin typeface="Georgia" panose="02040502050405020303" pitchFamily="18" charset="0"/>
              </a:rPr>
              <a:t>Difficulty sleeping</a:t>
            </a:r>
          </a:p>
          <a:p>
            <a:r>
              <a:rPr lang="en-US" sz="2000" dirty="0">
                <a:latin typeface="Georgia" panose="02040502050405020303" pitchFamily="18" charset="0"/>
              </a:rPr>
              <a:t>Inability to focus</a:t>
            </a:r>
            <a:r>
              <a:rPr lang="en-US" sz="2200" dirty="0">
                <a:latin typeface="Georgia" panose="02040502050405020303" pitchFamily="18" charset="0"/>
              </a:rPr>
              <a:t>.</a:t>
            </a:r>
          </a:p>
        </p:txBody>
      </p:sp>
    </p:spTree>
    <p:extLst>
      <p:ext uri="{BB962C8B-B14F-4D97-AF65-F5344CB8AC3E}">
        <p14:creationId xmlns:p14="http://schemas.microsoft.com/office/powerpoint/2010/main" val="164803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319" y="198961"/>
            <a:ext cx="9507283" cy="575922"/>
          </a:xfrm>
        </p:spPr>
        <p:txBody>
          <a:bodyPr>
            <a:normAutofit fontScale="90000"/>
          </a:bodyPr>
          <a:lstStyle/>
          <a:p>
            <a:pPr algn="ctr"/>
            <a:r>
              <a:rPr lang="en-US" dirty="0"/>
              <a:t>Once you are Out there</a:t>
            </a:r>
          </a:p>
        </p:txBody>
      </p:sp>
      <p:sp>
        <p:nvSpPr>
          <p:cNvPr id="3" name="Content Placeholder 2"/>
          <p:cNvSpPr>
            <a:spLocks noGrp="1"/>
          </p:cNvSpPr>
          <p:nvPr>
            <p:ph sz="half" idx="1"/>
          </p:nvPr>
        </p:nvSpPr>
        <p:spPr>
          <a:xfrm>
            <a:off x="1340771" y="774883"/>
            <a:ext cx="9808380" cy="6082224"/>
          </a:xfrm>
        </p:spPr>
        <p:txBody>
          <a:bodyPr>
            <a:normAutofit/>
          </a:bodyPr>
          <a:lstStyle/>
          <a:p>
            <a:r>
              <a:rPr lang="en-US" sz="2799" dirty="0"/>
              <a:t>Show up, try to stay present.  You might start to worry about things back at home or ruminating about past experiences while you are at sea.  That’s ok, but try to stay in the moment.  You’re on a ship, working with a team, and learning invaluable skills, having incredible experiences- BE THERE.</a:t>
            </a:r>
          </a:p>
          <a:p>
            <a:r>
              <a:rPr lang="en-US" sz="2799" dirty="0"/>
              <a:t>If you are lonely, call someone.  </a:t>
            </a:r>
          </a:p>
          <a:p>
            <a:r>
              <a:rPr lang="en-US" sz="2799" dirty="0"/>
              <a:t>If you are angry, drink some water or listen to music.</a:t>
            </a:r>
          </a:p>
          <a:p>
            <a:r>
              <a:rPr lang="en-US" sz="2799" dirty="0"/>
              <a:t>Check-in with other cadets and ship-mates.</a:t>
            </a:r>
          </a:p>
          <a:p>
            <a:r>
              <a:rPr lang="en-US" sz="2799" dirty="0"/>
              <a:t>Get on a routine and sleep schedule.</a:t>
            </a:r>
          </a:p>
          <a:p>
            <a:r>
              <a:rPr lang="en-US" sz="2799" dirty="0"/>
              <a:t>HAVE FUN!</a:t>
            </a:r>
          </a:p>
          <a:p>
            <a:r>
              <a:rPr lang="en-US" sz="2799" dirty="0"/>
              <a:t>Get your projects DONE ASAP.</a:t>
            </a:r>
          </a:p>
        </p:txBody>
      </p:sp>
    </p:spTree>
    <p:extLst>
      <p:ext uri="{BB962C8B-B14F-4D97-AF65-F5344CB8AC3E}">
        <p14:creationId xmlns:p14="http://schemas.microsoft.com/office/powerpoint/2010/main" val="6822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7B7F-16C8-2B58-2412-A2537D847805}"/>
              </a:ext>
            </a:extLst>
          </p:cNvPr>
          <p:cNvSpPr>
            <a:spLocks noGrp="1"/>
          </p:cNvSpPr>
          <p:nvPr>
            <p:ph type="title"/>
          </p:nvPr>
        </p:nvSpPr>
        <p:spPr/>
        <p:txBody>
          <a:bodyPr/>
          <a:lstStyle/>
          <a:p>
            <a:r>
              <a:rPr lang="en-US" dirty="0"/>
              <a:t>Signs you May be Depressed or Anxious</a:t>
            </a:r>
          </a:p>
        </p:txBody>
      </p:sp>
      <p:sp>
        <p:nvSpPr>
          <p:cNvPr id="3" name="Content Placeholder 2">
            <a:extLst>
              <a:ext uri="{FF2B5EF4-FFF2-40B4-BE49-F238E27FC236}">
                <a16:creationId xmlns:a16="http://schemas.microsoft.com/office/drawing/2014/main" id="{17179A52-16C3-64A4-012C-63DE70D16AE0}"/>
              </a:ext>
            </a:extLst>
          </p:cNvPr>
          <p:cNvSpPr>
            <a:spLocks noGrp="1"/>
          </p:cNvSpPr>
          <p:nvPr>
            <p:ph sz="half" idx="2"/>
          </p:nvPr>
        </p:nvSpPr>
        <p:spPr>
          <a:xfrm>
            <a:off x="6374630" y="2122773"/>
            <a:ext cx="5814195" cy="4873896"/>
          </a:xfrm>
        </p:spPr>
        <p:txBody>
          <a:bodyPr>
            <a:normAutofit lnSpcReduction="10000"/>
          </a:bodyPr>
          <a:lstStyle/>
          <a:p>
            <a:r>
              <a:rPr lang="en-US" dirty="0"/>
              <a:t>Excessive worry about the past or future.</a:t>
            </a:r>
          </a:p>
          <a:p>
            <a:r>
              <a:rPr lang="en-US" dirty="0"/>
              <a:t>Intrusive thoughts </a:t>
            </a:r>
          </a:p>
          <a:p>
            <a:r>
              <a:rPr lang="en-US" dirty="0"/>
              <a:t>Feeling overwhelmed</a:t>
            </a:r>
          </a:p>
          <a:p>
            <a:r>
              <a:rPr lang="en-US" dirty="0"/>
              <a:t>Feeling of impending doom (like something bad is going to happen).</a:t>
            </a:r>
          </a:p>
          <a:p>
            <a:r>
              <a:rPr lang="en-US" dirty="0"/>
              <a:t>Trouble concentrating or making decisions</a:t>
            </a:r>
          </a:p>
          <a:p>
            <a:r>
              <a:rPr lang="en-US" dirty="0"/>
              <a:t>Feeling irritable, tense or restless.</a:t>
            </a:r>
          </a:p>
          <a:p>
            <a:r>
              <a:rPr lang="en-US" dirty="0"/>
              <a:t>Having heart palpitations or panic attacks</a:t>
            </a:r>
          </a:p>
          <a:p>
            <a:r>
              <a:rPr lang="en-US" dirty="0"/>
              <a:t>Experiencing nausea or abdominal pain.</a:t>
            </a:r>
          </a:p>
          <a:p>
            <a:endParaRPr lang="en-US" dirty="0"/>
          </a:p>
        </p:txBody>
      </p:sp>
      <p:sp>
        <p:nvSpPr>
          <p:cNvPr id="4" name="Content Placeholder 3">
            <a:extLst>
              <a:ext uri="{FF2B5EF4-FFF2-40B4-BE49-F238E27FC236}">
                <a16:creationId xmlns:a16="http://schemas.microsoft.com/office/drawing/2014/main" id="{01DA3F87-822A-02E4-09F3-E66DE80E49BF}"/>
              </a:ext>
            </a:extLst>
          </p:cNvPr>
          <p:cNvSpPr>
            <a:spLocks noGrp="1"/>
          </p:cNvSpPr>
          <p:nvPr>
            <p:ph sz="half" idx="1"/>
          </p:nvPr>
        </p:nvSpPr>
        <p:spPr>
          <a:xfrm>
            <a:off x="1163866" y="2106620"/>
            <a:ext cx="5280149" cy="4751380"/>
          </a:xfrm>
        </p:spPr>
        <p:txBody>
          <a:bodyPr>
            <a:normAutofit lnSpcReduction="10000"/>
          </a:bodyPr>
          <a:lstStyle/>
          <a:p>
            <a:r>
              <a:rPr lang="en-US" dirty="0"/>
              <a:t>You are isolating yourself from others.</a:t>
            </a:r>
          </a:p>
          <a:p>
            <a:r>
              <a:rPr lang="en-US" dirty="0"/>
              <a:t>Hard time sleeping or oversleeping.</a:t>
            </a:r>
          </a:p>
          <a:p>
            <a:r>
              <a:rPr lang="en-US" dirty="0"/>
              <a:t>You are feeling down, depressed or hopeless.</a:t>
            </a:r>
          </a:p>
          <a:p>
            <a:r>
              <a:rPr lang="en-US" dirty="0"/>
              <a:t>Poor Appetite or Overeating.</a:t>
            </a:r>
          </a:p>
          <a:p>
            <a:r>
              <a:rPr lang="en-US" dirty="0"/>
              <a:t>Little interest in doing things.</a:t>
            </a:r>
          </a:p>
          <a:p>
            <a:r>
              <a:rPr lang="en-US" dirty="0"/>
              <a:t>Feeling bad about yourself or feeling like a failure, or that you have let yourself or your family down.</a:t>
            </a:r>
          </a:p>
          <a:p>
            <a:r>
              <a:rPr lang="en-US" dirty="0"/>
              <a:t>Thoughts that you’d be better off dead.</a:t>
            </a:r>
          </a:p>
          <a:p>
            <a:endParaRPr lang="en-US" dirty="0"/>
          </a:p>
          <a:p>
            <a:endParaRPr lang="en-US" dirty="0"/>
          </a:p>
        </p:txBody>
      </p:sp>
      <p:pic>
        <p:nvPicPr>
          <p:cNvPr id="6" name="Picture 5">
            <a:extLst>
              <a:ext uri="{FF2B5EF4-FFF2-40B4-BE49-F238E27FC236}">
                <a16:creationId xmlns:a16="http://schemas.microsoft.com/office/drawing/2014/main" id="{EC3B5E3A-8A74-BA44-5592-6AA7CA12E04D}"/>
              </a:ext>
            </a:extLst>
          </p:cNvPr>
          <p:cNvPicPr>
            <a:picLocks noChangeAspect="1"/>
          </p:cNvPicPr>
          <p:nvPr/>
        </p:nvPicPr>
        <p:blipFill>
          <a:blip r:embed="rId2"/>
          <a:stretch>
            <a:fillRect/>
          </a:stretch>
        </p:blipFill>
        <p:spPr>
          <a:xfrm>
            <a:off x="0" y="-22852"/>
            <a:ext cx="1441821" cy="1922429"/>
          </a:xfrm>
          <a:prstGeom prst="rect">
            <a:avLst/>
          </a:prstGeom>
        </p:spPr>
      </p:pic>
      <p:pic>
        <p:nvPicPr>
          <p:cNvPr id="8" name="Picture 7">
            <a:extLst>
              <a:ext uri="{FF2B5EF4-FFF2-40B4-BE49-F238E27FC236}">
                <a16:creationId xmlns:a16="http://schemas.microsoft.com/office/drawing/2014/main" id="{627DCDCF-5424-2287-D15F-F8D3DE9B0298}"/>
              </a:ext>
            </a:extLst>
          </p:cNvPr>
          <p:cNvPicPr>
            <a:picLocks noChangeAspect="1"/>
          </p:cNvPicPr>
          <p:nvPr/>
        </p:nvPicPr>
        <p:blipFill>
          <a:blip r:embed="rId3"/>
          <a:stretch>
            <a:fillRect/>
          </a:stretch>
        </p:blipFill>
        <p:spPr>
          <a:xfrm>
            <a:off x="10572472" y="0"/>
            <a:ext cx="1616353" cy="1616353"/>
          </a:xfrm>
          <a:prstGeom prst="rect">
            <a:avLst/>
          </a:prstGeom>
        </p:spPr>
      </p:pic>
    </p:spTree>
    <p:extLst>
      <p:ext uri="{BB962C8B-B14F-4D97-AF65-F5344CB8AC3E}">
        <p14:creationId xmlns:p14="http://schemas.microsoft.com/office/powerpoint/2010/main" val="295367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561" y="133643"/>
            <a:ext cx="9144001" cy="1219200"/>
          </a:xfrm>
        </p:spPr>
        <p:txBody>
          <a:bodyPr/>
          <a:lstStyle/>
          <a:p>
            <a:pPr algn="ctr"/>
            <a:r>
              <a:rPr lang="en-US" dirty="0"/>
              <a:t>Navigating and Maintaining</a:t>
            </a:r>
          </a:p>
        </p:txBody>
      </p:sp>
      <p:graphicFrame>
        <p:nvGraphicFramePr>
          <p:cNvPr id="7" name="Content Placeholder 6" descr="Interconnected Rings diagram showing three groups in overlapping circles"/>
          <p:cNvGraphicFramePr>
            <a:graphicFrameLocks noGrp="1"/>
          </p:cNvGraphicFramePr>
          <p:nvPr>
            <p:ph sz="half" idx="2"/>
            <p:extLst>
              <p:ext uri="{D42A27DB-BD31-4B8C-83A1-F6EECF244321}">
                <p14:modId xmlns:p14="http://schemas.microsoft.com/office/powerpoint/2010/main" val="3025665706"/>
              </p:ext>
            </p:extLst>
          </p:nvPr>
        </p:nvGraphicFramePr>
        <p:xfrm>
          <a:off x="7179753" y="1485796"/>
          <a:ext cx="4570809" cy="4140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1"/>
          </p:nvPr>
        </p:nvSpPr>
        <p:spPr>
          <a:xfrm>
            <a:off x="1464645" y="2040547"/>
            <a:ext cx="5770215" cy="5018749"/>
          </a:xfrm>
        </p:spPr>
        <p:txBody>
          <a:bodyPr>
            <a:normAutofit lnSpcReduction="10000"/>
          </a:bodyPr>
          <a:lstStyle/>
          <a:p>
            <a:r>
              <a:rPr lang="en-US" sz="2399" dirty="0"/>
              <a:t>Stress, Anxiety and Depression can affect anyone on the ship.</a:t>
            </a:r>
          </a:p>
          <a:p>
            <a:r>
              <a:rPr lang="en-US" sz="2399" dirty="0"/>
              <a:t>Think of your mental health like navigating and maintaining a ship.  You need to make a voyage plan, have a contingency plan, and be ready to react when you encounter other ships or inclement weather.  </a:t>
            </a:r>
          </a:p>
          <a:p>
            <a:r>
              <a:rPr lang="en-US" sz="2399" dirty="0"/>
              <a:t>Expect isolation, fatigue, and academic stressors.</a:t>
            </a:r>
          </a:p>
          <a:p>
            <a:r>
              <a:rPr lang="en-US" sz="2399" dirty="0"/>
              <a:t>At the same time, your mind is like the machinery that you are maintaining.  Engaging in self-care is like adding oil or cleaning filters.   </a:t>
            </a:r>
          </a:p>
        </p:txBody>
      </p:sp>
      <p:pic>
        <p:nvPicPr>
          <p:cNvPr id="4098" name="Picture 2" descr="Comprehensive Guide on Engine Service &amp; Engine Maintenance">
            <a:extLst>
              <a:ext uri="{FF2B5EF4-FFF2-40B4-BE49-F238E27FC236}">
                <a16:creationId xmlns:a16="http://schemas.microsoft.com/office/drawing/2014/main" id="{DF314D93-1D2D-45DF-C476-3E1984AFD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377" y="210544"/>
            <a:ext cx="2350418" cy="15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0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297" y="0"/>
            <a:ext cx="9598752" cy="1193349"/>
          </a:xfrm>
        </p:spPr>
        <p:txBody>
          <a:bodyPr/>
          <a:lstStyle/>
          <a:p>
            <a:r>
              <a:rPr lang="en-US" dirty="0"/>
              <a:t>When it Feels like Too Much</a:t>
            </a:r>
          </a:p>
        </p:txBody>
      </p:sp>
      <p:pic>
        <p:nvPicPr>
          <p:cNvPr id="6" name="Picture 5">
            <a:extLst>
              <a:ext uri="{FF2B5EF4-FFF2-40B4-BE49-F238E27FC236}">
                <a16:creationId xmlns:a16="http://schemas.microsoft.com/office/drawing/2014/main" id="{1966621E-0301-FB59-A1D4-FFDCAC3F0DFA}"/>
              </a:ext>
            </a:extLst>
          </p:cNvPr>
          <p:cNvPicPr>
            <a:picLocks noChangeAspect="1"/>
          </p:cNvPicPr>
          <p:nvPr/>
        </p:nvPicPr>
        <p:blipFill>
          <a:blip r:embed="rId2"/>
          <a:stretch>
            <a:fillRect/>
          </a:stretch>
        </p:blipFill>
        <p:spPr>
          <a:xfrm>
            <a:off x="2662177" y="1432032"/>
            <a:ext cx="6639979" cy="4979984"/>
          </a:xfrm>
          <a:prstGeom prst="rect">
            <a:avLst/>
          </a:prstGeom>
        </p:spPr>
      </p:pic>
    </p:spTree>
    <p:extLst>
      <p:ext uri="{BB962C8B-B14F-4D97-AF65-F5344CB8AC3E}">
        <p14:creationId xmlns:p14="http://schemas.microsoft.com/office/powerpoint/2010/main" val="225505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FAD0A1-5565-6034-4C24-C82D8AFC3A0A}"/>
              </a:ext>
            </a:extLst>
          </p:cNvPr>
          <p:cNvSpPr>
            <a:spLocks noGrp="1"/>
          </p:cNvSpPr>
          <p:nvPr>
            <p:ph type="title"/>
          </p:nvPr>
        </p:nvSpPr>
        <p:spPr>
          <a:xfrm>
            <a:off x="-45240" y="0"/>
            <a:ext cx="9507283" cy="1087853"/>
          </a:xfrm>
        </p:spPr>
        <p:txBody>
          <a:bodyPr/>
          <a:lstStyle/>
          <a:p>
            <a:pPr algn="ctr"/>
            <a:r>
              <a:rPr lang="en-US" dirty="0"/>
              <a:t>Self Care and Supporting Others</a:t>
            </a:r>
          </a:p>
        </p:txBody>
      </p:sp>
      <p:sp>
        <p:nvSpPr>
          <p:cNvPr id="6" name="Content Placeholder 5">
            <a:extLst>
              <a:ext uri="{FF2B5EF4-FFF2-40B4-BE49-F238E27FC236}">
                <a16:creationId xmlns:a16="http://schemas.microsoft.com/office/drawing/2014/main" id="{42953649-B0B8-837E-9DC4-499B92DBAF89}"/>
              </a:ext>
            </a:extLst>
          </p:cNvPr>
          <p:cNvSpPr>
            <a:spLocks noGrp="1"/>
          </p:cNvSpPr>
          <p:nvPr>
            <p:ph sz="half" idx="2"/>
          </p:nvPr>
        </p:nvSpPr>
        <p:spPr>
          <a:xfrm>
            <a:off x="6366660" y="1978365"/>
            <a:ext cx="5717993" cy="5079099"/>
          </a:xfrm>
        </p:spPr>
        <p:txBody>
          <a:bodyPr>
            <a:noAutofit/>
          </a:bodyPr>
          <a:lstStyle/>
          <a:p>
            <a:r>
              <a:rPr lang="en-US" dirty="0"/>
              <a:t>Supporting shipmates and friends is easy!</a:t>
            </a:r>
          </a:p>
          <a:p>
            <a:r>
              <a:rPr lang="en-US" dirty="0"/>
              <a:t>Reaching Out:</a:t>
            </a:r>
          </a:p>
          <a:p>
            <a:pPr lvl="1"/>
            <a:r>
              <a:rPr lang="en-US" sz="2400" dirty="0"/>
              <a:t>“HOW ARE YOU?” </a:t>
            </a:r>
          </a:p>
          <a:p>
            <a:pPr lvl="1"/>
            <a:r>
              <a:rPr lang="en-US" sz="2400" dirty="0"/>
              <a:t>It is OK if your cruise sucks-  it doesn’t last forever (thank goodness).</a:t>
            </a:r>
          </a:p>
          <a:p>
            <a:pPr lvl="1"/>
            <a:r>
              <a:rPr lang="en-US" sz="2400" dirty="0"/>
              <a:t>Listen to your shipmate, reassure them that they aren’t alone.</a:t>
            </a:r>
          </a:p>
          <a:p>
            <a:pPr lvl="1"/>
            <a:r>
              <a:rPr lang="en-US" sz="2400" dirty="0"/>
              <a:t>Offering support and connection, or suggesting they reach out to CAPS or another trusted mentor.</a:t>
            </a:r>
          </a:p>
        </p:txBody>
      </p:sp>
      <p:sp>
        <p:nvSpPr>
          <p:cNvPr id="5" name="Content Placeholder 4">
            <a:extLst>
              <a:ext uri="{FF2B5EF4-FFF2-40B4-BE49-F238E27FC236}">
                <a16:creationId xmlns:a16="http://schemas.microsoft.com/office/drawing/2014/main" id="{BDE183E1-E5FA-FC3C-20F5-562B4A3CA851}"/>
              </a:ext>
            </a:extLst>
          </p:cNvPr>
          <p:cNvSpPr>
            <a:spLocks noGrp="1"/>
          </p:cNvSpPr>
          <p:nvPr>
            <p:ph sz="half" idx="1"/>
          </p:nvPr>
        </p:nvSpPr>
        <p:spPr>
          <a:xfrm>
            <a:off x="1212159" y="1573251"/>
            <a:ext cx="4980297" cy="4892434"/>
          </a:xfrm>
        </p:spPr>
        <p:txBody>
          <a:bodyPr>
            <a:normAutofit fontScale="92500" lnSpcReduction="10000"/>
          </a:bodyPr>
          <a:lstStyle/>
          <a:p>
            <a:r>
              <a:rPr lang="en-US" sz="2799" dirty="0"/>
              <a:t> Self Care can be anything you do that alleviates your stress and anxiety.</a:t>
            </a:r>
          </a:p>
          <a:p>
            <a:r>
              <a:rPr lang="en-US" sz="2799" dirty="0"/>
              <a:t>Reading a book, calling a friend, journaling, working out, watching the sunrise/sunset, hanging out with shipmates (hello, karaoke), hydrating, getting a massage/haircut/manicure, playing or listening to music, making art, sunbathing, and napping are all ways to care for your mental health- just to name a few.</a:t>
            </a:r>
          </a:p>
          <a:p>
            <a:endParaRPr lang="en-US" dirty="0"/>
          </a:p>
        </p:txBody>
      </p:sp>
      <p:pic>
        <p:nvPicPr>
          <p:cNvPr id="9" name="Picture 8">
            <a:extLst>
              <a:ext uri="{FF2B5EF4-FFF2-40B4-BE49-F238E27FC236}">
                <a16:creationId xmlns:a16="http://schemas.microsoft.com/office/drawing/2014/main" id="{F5077355-111F-B229-3724-381C6D6E8F37}"/>
              </a:ext>
            </a:extLst>
          </p:cNvPr>
          <p:cNvPicPr>
            <a:picLocks noChangeAspect="1"/>
          </p:cNvPicPr>
          <p:nvPr/>
        </p:nvPicPr>
        <p:blipFill>
          <a:blip r:embed="rId2"/>
          <a:stretch>
            <a:fillRect/>
          </a:stretch>
        </p:blipFill>
        <p:spPr>
          <a:xfrm>
            <a:off x="9462043" y="205650"/>
            <a:ext cx="2154546" cy="1367602"/>
          </a:xfrm>
          <a:prstGeom prst="rect">
            <a:avLst/>
          </a:prstGeom>
        </p:spPr>
      </p:pic>
    </p:spTree>
    <p:extLst>
      <p:ext uri="{BB962C8B-B14F-4D97-AF65-F5344CB8AC3E}">
        <p14:creationId xmlns:p14="http://schemas.microsoft.com/office/powerpoint/2010/main" val="121133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6C9A4-40AC-8FBB-76EE-DF2DBC57F058}"/>
              </a:ext>
            </a:extLst>
          </p:cNvPr>
          <p:cNvSpPr>
            <a:spLocks noGrp="1"/>
          </p:cNvSpPr>
          <p:nvPr>
            <p:ph type="title"/>
          </p:nvPr>
        </p:nvSpPr>
        <p:spPr>
          <a:xfrm>
            <a:off x="1340771" y="266000"/>
            <a:ext cx="9507283" cy="621630"/>
          </a:xfrm>
        </p:spPr>
        <p:txBody>
          <a:bodyPr>
            <a:normAutofit/>
          </a:bodyPr>
          <a:lstStyle/>
          <a:p>
            <a:pPr algn="ctr"/>
            <a:r>
              <a:rPr lang="en-US" dirty="0"/>
              <a:t>You Have Options when Feeling Overwhelmed </a:t>
            </a:r>
          </a:p>
        </p:txBody>
      </p:sp>
      <p:sp>
        <p:nvSpPr>
          <p:cNvPr id="3" name="Content Placeholder 2">
            <a:extLst>
              <a:ext uri="{FF2B5EF4-FFF2-40B4-BE49-F238E27FC236}">
                <a16:creationId xmlns:a16="http://schemas.microsoft.com/office/drawing/2014/main" id="{329D7BBD-E2AE-328F-D927-BB435F50DDBF}"/>
              </a:ext>
            </a:extLst>
          </p:cNvPr>
          <p:cNvSpPr>
            <a:spLocks noGrp="1"/>
          </p:cNvSpPr>
          <p:nvPr>
            <p:ph sz="half" idx="1"/>
          </p:nvPr>
        </p:nvSpPr>
        <p:spPr>
          <a:xfrm>
            <a:off x="1251711" y="1353852"/>
            <a:ext cx="5817336" cy="5238148"/>
          </a:xfrm>
        </p:spPr>
        <p:txBody>
          <a:bodyPr>
            <a:normAutofit lnSpcReduction="10000"/>
          </a:bodyPr>
          <a:lstStyle/>
          <a:p>
            <a:r>
              <a:rPr lang="en-US" sz="2799" dirty="0"/>
              <a:t>Download Mood Management, Self-Help, Fitness, Music, Meditation, or other Apps before you set sail.  </a:t>
            </a:r>
          </a:p>
          <a:p>
            <a:r>
              <a:rPr lang="en-US" sz="2799" dirty="0"/>
              <a:t>Make sure the apps work when offline.</a:t>
            </a:r>
          </a:p>
          <a:p>
            <a:r>
              <a:rPr lang="en-US" sz="2799" dirty="0"/>
              <a:t>Good Apps Include:</a:t>
            </a:r>
          </a:p>
          <a:p>
            <a:pPr lvl="1"/>
            <a:r>
              <a:rPr lang="en-US" sz="2399" dirty="0"/>
              <a:t>Nike Training Club, Fitness Buddy, Home Workout</a:t>
            </a:r>
          </a:p>
          <a:p>
            <a:pPr lvl="1"/>
            <a:r>
              <a:rPr lang="en-US" sz="2399" dirty="0"/>
              <a:t>Headspace, Calm, Meditation Assistant</a:t>
            </a:r>
          </a:p>
          <a:p>
            <a:pPr lvl="1"/>
            <a:r>
              <a:rPr lang="en-US" sz="2399" dirty="0"/>
              <a:t>Spotify (has audio books now)</a:t>
            </a:r>
          </a:p>
          <a:p>
            <a:pPr lvl="1"/>
            <a:r>
              <a:rPr lang="en-US" sz="2399" dirty="0" err="1"/>
              <a:t>Emoods</a:t>
            </a:r>
            <a:endParaRPr lang="en-US" sz="2399" dirty="0"/>
          </a:p>
          <a:p>
            <a:pPr lvl="1"/>
            <a:r>
              <a:rPr lang="en-US" sz="2399" dirty="0"/>
              <a:t>ISWAN for Seafarers, Maritime Wellbeing</a:t>
            </a:r>
          </a:p>
        </p:txBody>
      </p:sp>
      <p:sp>
        <p:nvSpPr>
          <p:cNvPr id="4" name="Content Placeholder 3">
            <a:extLst>
              <a:ext uri="{FF2B5EF4-FFF2-40B4-BE49-F238E27FC236}">
                <a16:creationId xmlns:a16="http://schemas.microsoft.com/office/drawing/2014/main" id="{25F3640F-7632-F0EF-9624-BD6F17956BD9}"/>
              </a:ext>
            </a:extLst>
          </p:cNvPr>
          <p:cNvSpPr>
            <a:spLocks noGrp="1"/>
          </p:cNvSpPr>
          <p:nvPr>
            <p:ph sz="half" idx="2"/>
          </p:nvPr>
        </p:nvSpPr>
        <p:spPr>
          <a:xfrm>
            <a:off x="7240017" y="1549124"/>
            <a:ext cx="5297112" cy="4847603"/>
          </a:xfrm>
        </p:spPr>
        <p:txBody>
          <a:bodyPr>
            <a:normAutofit lnSpcReduction="10000"/>
          </a:bodyPr>
          <a:lstStyle/>
          <a:p>
            <a:r>
              <a:rPr lang="en-US" sz="3199" dirty="0"/>
              <a:t>Reach out to the CAPS counselor, your friends, div coms, or instructors.  </a:t>
            </a:r>
          </a:p>
          <a:p>
            <a:r>
              <a:rPr lang="en-US" sz="3199" dirty="0"/>
              <a:t>Reach out to mentors, friends, family for love and support.</a:t>
            </a:r>
          </a:p>
          <a:p>
            <a:pPr marL="45706" indent="0">
              <a:buNone/>
            </a:pPr>
            <a:endParaRPr lang="en-US" dirty="0"/>
          </a:p>
        </p:txBody>
      </p:sp>
    </p:spTree>
    <p:extLst>
      <p:ext uri="{BB962C8B-B14F-4D97-AF65-F5344CB8AC3E}">
        <p14:creationId xmlns:p14="http://schemas.microsoft.com/office/powerpoint/2010/main" val="42824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8E949F-C6F9-56A8-B640-DD44E0F0BD4D}"/>
              </a:ext>
            </a:extLst>
          </p:cNvPr>
          <p:cNvSpPr>
            <a:spLocks noGrp="1"/>
          </p:cNvSpPr>
          <p:nvPr>
            <p:ph type="title"/>
          </p:nvPr>
        </p:nvSpPr>
        <p:spPr>
          <a:xfrm>
            <a:off x="1493131" y="107545"/>
            <a:ext cx="9507283" cy="697810"/>
          </a:xfrm>
        </p:spPr>
        <p:txBody>
          <a:bodyPr>
            <a:normAutofit fontScale="90000"/>
          </a:bodyPr>
          <a:lstStyle/>
          <a:p>
            <a:pPr algn="ctr"/>
            <a:r>
              <a:rPr lang="en-US" dirty="0"/>
              <a:t>COUNSELING OFFICE ON THE BEAR</a:t>
            </a:r>
            <a:br>
              <a:rPr lang="en-US"/>
            </a:br>
            <a:r>
              <a:rPr lang="en-US" sz="2199">
                <a:latin typeface="Cambria" panose="02040503050406030204" pitchFamily="18" charset="0"/>
                <a:ea typeface="Cambria" panose="02040503050406030204" pitchFamily="18" charset="0"/>
              </a:rPr>
              <a:t>main </a:t>
            </a:r>
            <a:r>
              <a:rPr lang="en-US" sz="2199" dirty="0">
                <a:latin typeface="Cambria" panose="02040503050406030204" pitchFamily="18" charset="0"/>
                <a:ea typeface="Cambria" panose="02040503050406030204" pitchFamily="18" charset="0"/>
              </a:rPr>
              <a:t>deck (01), midship, starboard</a:t>
            </a:r>
            <a:endParaRPr lang="en-US" dirty="0"/>
          </a:p>
        </p:txBody>
      </p:sp>
      <p:pic>
        <p:nvPicPr>
          <p:cNvPr id="7" name="Content Placeholder 6">
            <a:extLst>
              <a:ext uri="{FF2B5EF4-FFF2-40B4-BE49-F238E27FC236}">
                <a16:creationId xmlns:a16="http://schemas.microsoft.com/office/drawing/2014/main" id="{F6C4BC34-80AD-A452-1C61-26055D7BBEA1}"/>
              </a:ext>
            </a:extLst>
          </p:cNvPr>
          <p:cNvPicPr>
            <a:picLocks noGrp="1" noChangeAspect="1"/>
          </p:cNvPicPr>
          <p:nvPr>
            <p:ph idx="1"/>
          </p:nvPr>
        </p:nvPicPr>
        <p:blipFill>
          <a:blip r:embed="rId4"/>
          <a:stretch>
            <a:fillRect/>
          </a:stretch>
        </p:blipFill>
        <p:spPr>
          <a:xfrm>
            <a:off x="5454557" y="1032525"/>
            <a:ext cx="6469158" cy="5458917"/>
          </a:xfrm>
          <a:prstGeom prst="rect">
            <a:avLst/>
          </a:prstGeom>
        </p:spPr>
      </p:pic>
      <p:pic>
        <p:nvPicPr>
          <p:cNvPr id="9" name="Picture 8">
            <a:extLst>
              <a:ext uri="{FF2B5EF4-FFF2-40B4-BE49-F238E27FC236}">
                <a16:creationId xmlns:a16="http://schemas.microsoft.com/office/drawing/2014/main" id="{7F47DC85-C78B-3186-178D-E65874E7EAA3}"/>
              </a:ext>
            </a:extLst>
          </p:cNvPr>
          <p:cNvPicPr>
            <a:picLocks noChangeAspect="1"/>
          </p:cNvPicPr>
          <p:nvPr/>
        </p:nvPicPr>
        <p:blipFill>
          <a:blip r:embed="rId5"/>
          <a:stretch>
            <a:fillRect/>
          </a:stretch>
        </p:blipFill>
        <p:spPr>
          <a:xfrm rot="5400000">
            <a:off x="499225" y="1714890"/>
            <a:ext cx="5458917" cy="4094188"/>
          </a:xfrm>
          <a:prstGeom prst="rect">
            <a:avLst/>
          </a:prstGeom>
        </p:spPr>
      </p:pic>
      <p:pic>
        <p:nvPicPr>
          <p:cNvPr id="10" name="Video 3">
            <a:hlinkClick r:id="" action="ppaction://media"/>
            <a:extLst>
              <a:ext uri="{FF2B5EF4-FFF2-40B4-BE49-F238E27FC236}">
                <a16:creationId xmlns:a16="http://schemas.microsoft.com/office/drawing/2014/main" id="{DBDA020B-F9A9-5F06-C1D7-1CE31918446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78594" y="2696644"/>
            <a:ext cx="2751925" cy="2063945"/>
          </a:xfrm>
          <a:prstGeom prst="rect">
            <a:avLst/>
          </a:prstGeom>
        </p:spPr>
      </p:pic>
    </p:spTree>
    <p:extLst>
      <p:ext uri="{BB962C8B-B14F-4D97-AF65-F5344CB8AC3E}">
        <p14:creationId xmlns:p14="http://schemas.microsoft.com/office/powerpoint/2010/main" val="35868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100000">
                <p:cTn id="12" fill="hold" display="0">
                  <p:stCondLst>
                    <p:cond delay="indefinite"/>
                  </p:stCondLst>
                </p:cTn>
                <p:tgtEl>
                  <p:spTgt spid="10"/>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771" y="204294"/>
            <a:ext cx="9507283" cy="652102"/>
          </a:xfrm>
        </p:spPr>
        <p:txBody>
          <a:bodyPr/>
          <a:lstStyle/>
          <a:p>
            <a:pPr algn="ctr"/>
            <a:r>
              <a:rPr lang="en-US" dirty="0"/>
              <a:t>DID WE MENTION HAVE FUN?!</a:t>
            </a:r>
          </a:p>
        </p:txBody>
      </p:sp>
      <p:pic>
        <p:nvPicPr>
          <p:cNvPr id="3" name="Picture 2">
            <a:extLst>
              <a:ext uri="{FF2B5EF4-FFF2-40B4-BE49-F238E27FC236}">
                <a16:creationId xmlns:a16="http://schemas.microsoft.com/office/drawing/2014/main" id="{41172AF4-CD7D-5A0B-F393-F3CB1D4F9607}"/>
              </a:ext>
            </a:extLst>
          </p:cNvPr>
          <p:cNvPicPr>
            <a:picLocks noChangeAspect="1"/>
          </p:cNvPicPr>
          <p:nvPr/>
        </p:nvPicPr>
        <p:blipFill>
          <a:blip r:embed="rId2"/>
          <a:stretch>
            <a:fillRect/>
          </a:stretch>
        </p:blipFill>
        <p:spPr>
          <a:xfrm>
            <a:off x="6192456" y="2549064"/>
            <a:ext cx="5630703" cy="3847915"/>
          </a:xfrm>
          <a:prstGeom prst="rect">
            <a:avLst/>
          </a:prstGeom>
        </p:spPr>
      </p:pic>
      <p:sp>
        <p:nvSpPr>
          <p:cNvPr id="5" name="Content Placeholder 4">
            <a:extLst>
              <a:ext uri="{FF2B5EF4-FFF2-40B4-BE49-F238E27FC236}">
                <a16:creationId xmlns:a16="http://schemas.microsoft.com/office/drawing/2014/main" id="{1CA0D472-2FC0-EBED-987D-5521304573E4}"/>
              </a:ext>
            </a:extLst>
          </p:cNvPr>
          <p:cNvSpPr>
            <a:spLocks noGrp="1"/>
          </p:cNvSpPr>
          <p:nvPr>
            <p:ph idx="1"/>
          </p:nvPr>
        </p:nvSpPr>
        <p:spPr>
          <a:xfrm>
            <a:off x="1752142" y="1013770"/>
            <a:ext cx="9507284" cy="4141153"/>
          </a:xfrm>
        </p:spPr>
        <p:txBody>
          <a:bodyPr/>
          <a:lstStyle/>
          <a:p>
            <a:r>
              <a:rPr lang="en-US" dirty="0"/>
              <a:t>Cruise is a right of passage, required for graduating, and getting licensed.</a:t>
            </a:r>
          </a:p>
          <a:p>
            <a:r>
              <a:rPr lang="en-US" dirty="0"/>
              <a:t>When things are tough on the Bear, remember – it is temporary!  And once you have your license in your hand, it will all have been worth it.</a:t>
            </a:r>
          </a:p>
        </p:txBody>
      </p:sp>
      <p:pic>
        <p:nvPicPr>
          <p:cNvPr id="3074" name="Picture 2" descr="June 11, 2023, Part II - Follow the Voyage">
            <a:extLst>
              <a:ext uri="{FF2B5EF4-FFF2-40B4-BE49-F238E27FC236}">
                <a16:creationId xmlns:a16="http://schemas.microsoft.com/office/drawing/2014/main" id="{B787350D-37BC-0426-0626-00695D89B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66" y="2505315"/>
            <a:ext cx="5362366" cy="401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0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mbria" panose="02040503050406030204" pitchFamily="18" charset="0"/>
                <a:ea typeface="Cambria" panose="02040503050406030204" pitchFamily="18" charset="0"/>
              </a:rPr>
              <a:t>Medical &amp; Counseling Staff</a:t>
            </a:r>
            <a:endParaRPr>
              <a:latin typeface="Cambria" panose="02040503050406030204" pitchFamily="18" charset="0"/>
              <a:ea typeface="Cambria" panose="02040503050406030204" pitchFamily="18" charset="0"/>
            </a:endParaRPr>
          </a:p>
        </p:txBody>
      </p:sp>
      <p:sp>
        <p:nvSpPr>
          <p:cNvPr id="3" name="Content Placeholder 2"/>
          <p:cNvSpPr>
            <a:spLocks noGrp="1"/>
          </p:cNvSpPr>
          <p:nvPr>
            <p:ph sz="half" idx="1"/>
          </p:nvPr>
        </p:nvSpPr>
        <p:spPr>
          <a:xfrm flipH="1">
            <a:off x="2238694" y="1839686"/>
            <a:ext cx="45719" cy="45719"/>
          </a:xfrm>
        </p:spPr>
        <p:txBody>
          <a:bodyPr>
            <a:normAutofit fontScale="25000" lnSpcReduction="20000"/>
          </a:bodyPr>
          <a:lstStyle/>
          <a:p>
            <a:endParaRP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870485586"/>
              </p:ext>
            </p:extLst>
          </p:nvPr>
        </p:nvGraphicFramePr>
        <p:xfrm>
          <a:off x="1979613" y="1839686"/>
          <a:ext cx="9144000" cy="2400276"/>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495300">
                <a:tc>
                  <a:txBody>
                    <a:bodyPr/>
                    <a:lstStyle/>
                    <a:p>
                      <a:endParaRPr sz="1800"/>
                    </a:p>
                  </a:txBody>
                  <a:tcPr marL="91416" marR="91416" marT="45708" marB="45708" anchor="ctr"/>
                </a:tc>
                <a:tc>
                  <a:txBody>
                    <a:bodyPr/>
                    <a:lstStyle/>
                    <a:p>
                      <a:pPr algn="ctr"/>
                      <a:r>
                        <a:rPr lang="en-US" sz="1800">
                          <a:latin typeface="Cambria" panose="02040503050406030204" pitchFamily="18" charset="0"/>
                          <a:ea typeface="Cambria" panose="02040503050406030204" pitchFamily="18" charset="0"/>
                        </a:rPr>
                        <a:t>Month</a:t>
                      </a:r>
                      <a:r>
                        <a:rPr sz="1800">
                          <a:latin typeface="Cambria" panose="02040503050406030204" pitchFamily="18" charset="0"/>
                          <a:ea typeface="Cambria" panose="02040503050406030204" pitchFamily="18" charset="0"/>
                        </a:rPr>
                        <a:t> 1</a:t>
                      </a:r>
                    </a:p>
                  </a:txBody>
                  <a:tcPr marL="91416" marR="91416" marT="45708" marB="45708" anchor="ctr"/>
                </a:tc>
                <a:tc>
                  <a:txBody>
                    <a:bodyPr/>
                    <a:lstStyle/>
                    <a:p>
                      <a:pPr algn="ctr"/>
                      <a:r>
                        <a:rPr lang="en-US" sz="1800">
                          <a:latin typeface="Cambria"/>
                          <a:ea typeface="Cambria"/>
                        </a:rPr>
                        <a:t>Month</a:t>
                      </a:r>
                      <a:r>
                        <a:rPr sz="1800">
                          <a:latin typeface="Cambria"/>
                          <a:ea typeface="Cambria"/>
                        </a:rPr>
                        <a:t> 2</a:t>
                      </a:r>
                    </a:p>
                  </a:txBody>
                  <a:tcPr marL="91416" marR="91416" marT="45708" marB="45708" anchor="ctr"/>
                </a:tc>
                <a:extLst>
                  <a:ext uri="{0D108BD9-81ED-4DB2-BD59-A6C34878D82A}">
                    <a16:rowId xmlns:a16="http://schemas.microsoft.com/office/drawing/2014/main" val="10000"/>
                  </a:ext>
                </a:extLst>
              </a:tr>
              <a:tr h="495300">
                <a:tc>
                  <a:txBody>
                    <a:bodyPr/>
                    <a:lstStyle/>
                    <a:p>
                      <a:r>
                        <a:rPr lang="en-US" sz="1800">
                          <a:latin typeface="Cambria"/>
                          <a:ea typeface="Cambria"/>
                        </a:rPr>
                        <a:t>Chief Medical Officer</a:t>
                      </a:r>
                      <a:endParaRPr sz="1800">
                        <a:latin typeface="Cambria"/>
                        <a:ea typeface="Cambria"/>
                      </a:endParaRPr>
                    </a:p>
                  </a:txBody>
                  <a:tcPr marL="91416" marR="91416" marT="45708" marB="45708" anchor="ctr"/>
                </a:tc>
                <a:tc>
                  <a:txBody>
                    <a:bodyPr/>
                    <a:lstStyle/>
                    <a:p>
                      <a:pPr algn="l"/>
                      <a:r>
                        <a:rPr lang="en-US" sz="1800">
                          <a:latin typeface="Cambria"/>
                          <a:ea typeface="Cambria"/>
                        </a:rPr>
                        <a:t>Rebecca Miller, MD </a:t>
                      </a:r>
                    </a:p>
                  </a:txBody>
                  <a:tcPr marL="91416" marR="91416" marT="45708" marB="45708" anchor="ctr"/>
                </a:tc>
                <a:tc>
                  <a:txBody>
                    <a:bodyPr/>
                    <a:lstStyle/>
                    <a:p>
                      <a:pPr algn="l"/>
                      <a:r>
                        <a:rPr lang="en-US" sz="1800" dirty="0">
                          <a:latin typeface="Cambria"/>
                          <a:ea typeface="Cambria"/>
                        </a:rPr>
                        <a:t>TBD</a:t>
                      </a:r>
                    </a:p>
                  </a:txBody>
                  <a:tcPr marL="91416" marR="91416" marT="45708" marB="45708" anchor="ctr"/>
                </a:tc>
                <a:extLst>
                  <a:ext uri="{0D108BD9-81ED-4DB2-BD59-A6C34878D82A}">
                    <a16:rowId xmlns:a16="http://schemas.microsoft.com/office/drawing/2014/main" val="10001"/>
                  </a:ext>
                </a:extLst>
              </a:tr>
              <a:tr h="495300">
                <a:tc>
                  <a:txBody>
                    <a:bodyPr/>
                    <a:lstStyle/>
                    <a:p>
                      <a:r>
                        <a:rPr lang="en-US" sz="1800">
                          <a:latin typeface="Cambria"/>
                          <a:ea typeface="Cambria"/>
                        </a:rPr>
                        <a:t>Medical Officer</a:t>
                      </a:r>
                      <a:endParaRPr sz="1800">
                        <a:latin typeface="Cambria"/>
                        <a:ea typeface="Cambria"/>
                      </a:endParaRPr>
                    </a:p>
                  </a:txBody>
                  <a:tcPr marL="91416" marR="91416" marT="45708" marB="45708" anchor="ctr"/>
                </a:tc>
                <a:tc>
                  <a:txBody>
                    <a:bodyPr/>
                    <a:lstStyle/>
                    <a:p>
                      <a:pPr algn="l"/>
                      <a:r>
                        <a:rPr lang="en-US" sz="1800" dirty="0">
                          <a:latin typeface="Cambria"/>
                          <a:ea typeface="Cambria"/>
                        </a:rPr>
                        <a:t>TBD</a:t>
                      </a:r>
                    </a:p>
                  </a:txBody>
                  <a:tcPr marL="91416" marR="91416" marT="45708" marB="45708" anchor="ctr"/>
                </a:tc>
                <a:tc>
                  <a:txBody>
                    <a:bodyPr/>
                    <a:lstStyle/>
                    <a:p>
                      <a:pPr algn="l"/>
                      <a:r>
                        <a:rPr lang="en-US" sz="1800" dirty="0">
                          <a:latin typeface="Cambria"/>
                          <a:ea typeface="Cambria"/>
                        </a:rPr>
                        <a:t>Mark Caplin, PA</a:t>
                      </a:r>
                      <a:endParaRPr sz="1800" dirty="0">
                        <a:latin typeface="Cambria"/>
                        <a:ea typeface="Cambria"/>
                      </a:endParaRPr>
                    </a:p>
                  </a:txBody>
                  <a:tcPr marL="91416" marR="91416" marT="45708" marB="45708" anchor="ctr"/>
                </a:tc>
                <a:extLst>
                  <a:ext uri="{0D108BD9-81ED-4DB2-BD59-A6C34878D82A}">
                    <a16:rowId xmlns:a16="http://schemas.microsoft.com/office/drawing/2014/main" val="10002"/>
                  </a:ext>
                </a:extLst>
              </a:tr>
              <a:tr h="495300">
                <a:tc>
                  <a:txBody>
                    <a:bodyPr/>
                    <a:lstStyle/>
                    <a:p>
                      <a:r>
                        <a:rPr sz="1800">
                          <a:latin typeface="Cambria"/>
                          <a:ea typeface="Cambria"/>
                        </a:rPr>
                        <a:t>C</a:t>
                      </a:r>
                      <a:r>
                        <a:rPr lang="en-US" sz="1800">
                          <a:latin typeface="Cambria"/>
                          <a:ea typeface="Cambria"/>
                        </a:rPr>
                        <a:t>ounselor</a:t>
                      </a:r>
                      <a:endParaRPr sz="1800">
                        <a:latin typeface="Cambria"/>
                        <a:ea typeface="Cambria"/>
                      </a:endParaRPr>
                    </a:p>
                  </a:txBody>
                  <a:tcPr marL="91416" marR="91416"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mbria"/>
                          <a:ea typeface="Cambria"/>
                        </a:rPr>
                        <a:t>Erin Currie, PhD</a:t>
                      </a:r>
                    </a:p>
                    <a:p>
                      <a:pPr algn="l"/>
                      <a:endParaRPr sz="1800">
                        <a:latin typeface="Cambria" panose="02040503050406030204" pitchFamily="18" charset="0"/>
                        <a:ea typeface="Cambria" panose="02040503050406030204" pitchFamily="18" charset="0"/>
                      </a:endParaRPr>
                    </a:p>
                  </a:txBody>
                  <a:tcPr marL="91416" marR="91416" marT="45708" marB="45708" anchor="ctr"/>
                </a:tc>
                <a:tc>
                  <a:txBody>
                    <a:bodyPr/>
                    <a:lstStyle/>
                    <a:p>
                      <a:pPr algn="l"/>
                      <a:r>
                        <a:rPr lang="en-US" sz="1800" dirty="0">
                          <a:latin typeface="Cambria"/>
                          <a:ea typeface="Cambria"/>
                        </a:rPr>
                        <a:t>Miriam Anthony, MFT</a:t>
                      </a:r>
                      <a:endParaRPr sz="1800" dirty="0">
                        <a:latin typeface="Cambria"/>
                        <a:ea typeface="Cambria"/>
                      </a:endParaRPr>
                    </a:p>
                  </a:txBody>
                  <a:tcPr marL="91416" marR="91416" marT="45708" marB="45708"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944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1B6F3-0A4D-0265-FF12-AA59AD8A1AD4}"/>
              </a:ext>
            </a:extLst>
          </p:cNvPr>
          <p:cNvSpPr>
            <a:spLocks noGrp="1"/>
          </p:cNvSpPr>
          <p:nvPr>
            <p:ph type="title"/>
          </p:nvPr>
        </p:nvSpPr>
        <p:spPr>
          <a:xfrm>
            <a:off x="150791" y="85712"/>
            <a:ext cx="11900909" cy="806347"/>
          </a:xfrm>
        </p:spPr>
        <p:txBody>
          <a:bodyPr>
            <a:normAutofit/>
          </a:bodyPr>
          <a:lstStyle/>
          <a:p>
            <a:pPr algn="ctr"/>
            <a:r>
              <a:rPr lang="en-US" dirty="0"/>
              <a:t>CASE STUDY 1: A Couple work on Boundaries</a:t>
            </a:r>
          </a:p>
        </p:txBody>
      </p:sp>
      <p:sp>
        <p:nvSpPr>
          <p:cNvPr id="5" name="Content Placeholder 4">
            <a:extLst>
              <a:ext uri="{FF2B5EF4-FFF2-40B4-BE49-F238E27FC236}">
                <a16:creationId xmlns:a16="http://schemas.microsoft.com/office/drawing/2014/main" id="{465C8E1E-4EB3-6479-1A27-6C60D7309C40}"/>
              </a:ext>
            </a:extLst>
          </p:cNvPr>
          <p:cNvSpPr>
            <a:spLocks noGrp="1"/>
          </p:cNvSpPr>
          <p:nvPr>
            <p:ph idx="1"/>
          </p:nvPr>
        </p:nvSpPr>
        <p:spPr>
          <a:xfrm>
            <a:off x="1126859" y="1100568"/>
            <a:ext cx="7077686" cy="5553534"/>
          </a:xfrm>
        </p:spPr>
        <p:txBody>
          <a:bodyPr>
            <a:normAutofit/>
          </a:bodyPr>
          <a:lstStyle/>
          <a:p>
            <a:r>
              <a:rPr lang="en-US" sz="3199" dirty="0"/>
              <a:t>Randy and Steph had been together for 6 months. </a:t>
            </a:r>
          </a:p>
          <a:p>
            <a:pPr lvl="1"/>
            <a:r>
              <a:rPr lang="en-US" sz="2799" dirty="0"/>
              <a:t>They were on cruise together, in the same division.</a:t>
            </a:r>
          </a:p>
          <a:p>
            <a:pPr lvl="1"/>
            <a:r>
              <a:rPr lang="en-US" sz="2799" dirty="0"/>
              <a:t>Randy found himself worrying where Steph was when they weren’t together.</a:t>
            </a:r>
          </a:p>
          <a:p>
            <a:pPr lvl="1"/>
            <a:r>
              <a:rPr lang="en-US" sz="2799" dirty="0"/>
              <a:t>Steph wanted to spend time with her girlfriends who were in a different division, and needed to be alone at times.</a:t>
            </a:r>
          </a:p>
          <a:p>
            <a:pPr lvl="1"/>
            <a:r>
              <a:rPr lang="en-US" sz="2799" dirty="0"/>
              <a:t>Randy and Steph came to the CAPS counselor on cruise and were able to communicate their needs and worries in couple’s counseling.  </a:t>
            </a:r>
          </a:p>
        </p:txBody>
      </p:sp>
      <p:pic>
        <p:nvPicPr>
          <p:cNvPr id="4098" name="Picture 2" descr="The Surprising Benefits of Holding Hands | by Tonja Vallin | The Startup |  Medium">
            <a:extLst>
              <a:ext uri="{FF2B5EF4-FFF2-40B4-BE49-F238E27FC236}">
                <a16:creationId xmlns:a16="http://schemas.microsoft.com/office/drawing/2014/main" id="{39856379-48D7-799A-F119-5BB893B85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5678" y="892059"/>
            <a:ext cx="3702356" cy="555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7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1B6F3-0A4D-0265-FF12-AA59AD8A1AD4}"/>
              </a:ext>
            </a:extLst>
          </p:cNvPr>
          <p:cNvSpPr>
            <a:spLocks noGrp="1"/>
          </p:cNvSpPr>
          <p:nvPr>
            <p:ph type="title"/>
          </p:nvPr>
        </p:nvSpPr>
        <p:spPr>
          <a:xfrm>
            <a:off x="150791" y="85712"/>
            <a:ext cx="11431734" cy="806347"/>
          </a:xfrm>
        </p:spPr>
        <p:txBody>
          <a:bodyPr>
            <a:normAutofit/>
          </a:bodyPr>
          <a:lstStyle/>
          <a:p>
            <a:pPr algn="ctr"/>
            <a:r>
              <a:rPr lang="en-US" dirty="0"/>
              <a:t>CASE STUDY 2: Eddie and Charlie</a:t>
            </a:r>
          </a:p>
        </p:txBody>
      </p:sp>
      <p:sp>
        <p:nvSpPr>
          <p:cNvPr id="5" name="Content Placeholder 4">
            <a:extLst>
              <a:ext uri="{FF2B5EF4-FFF2-40B4-BE49-F238E27FC236}">
                <a16:creationId xmlns:a16="http://schemas.microsoft.com/office/drawing/2014/main" id="{465C8E1E-4EB3-6479-1A27-6C60D7309C40}"/>
              </a:ext>
            </a:extLst>
          </p:cNvPr>
          <p:cNvSpPr>
            <a:spLocks noGrp="1"/>
          </p:cNvSpPr>
          <p:nvPr>
            <p:ph idx="1"/>
          </p:nvPr>
        </p:nvSpPr>
        <p:spPr>
          <a:xfrm>
            <a:off x="1030146" y="1076446"/>
            <a:ext cx="5316943" cy="5712914"/>
          </a:xfrm>
        </p:spPr>
        <p:txBody>
          <a:bodyPr>
            <a:normAutofit/>
          </a:bodyPr>
          <a:lstStyle/>
          <a:p>
            <a:r>
              <a:rPr lang="en-US" sz="2399" dirty="0"/>
              <a:t>Eddie noticed that Charlie was not doing well.</a:t>
            </a:r>
          </a:p>
          <a:p>
            <a:pPr lvl="1"/>
            <a:r>
              <a:rPr lang="en-US" sz="1999" dirty="0"/>
              <a:t>Charlie was not showering, not eating, and not showing up on time for watch.</a:t>
            </a:r>
          </a:p>
          <a:p>
            <a:pPr lvl="1"/>
            <a:r>
              <a:rPr lang="en-US" sz="1999" dirty="0"/>
              <a:t>Eddie asked Charlie’s roommate if he was ok, and the roommate said he’s been having night terrors.</a:t>
            </a:r>
          </a:p>
          <a:p>
            <a:pPr lvl="1"/>
            <a:r>
              <a:rPr lang="en-US" sz="1999" dirty="0"/>
              <a:t>Eddie wasn’t sure how to approach Charlie, so Eddie came to the CAPS counselor on the Bear to share his concern.</a:t>
            </a:r>
          </a:p>
          <a:p>
            <a:pPr lvl="1"/>
            <a:r>
              <a:rPr lang="en-US" sz="1999" dirty="0"/>
              <a:t>The CAPS counselor coached Eddie on how to talk with Charlie, appropriately inform his superiors, and refer him to CAPS. </a:t>
            </a:r>
          </a:p>
          <a:p>
            <a:pPr lvl="1"/>
            <a:r>
              <a:rPr lang="en-US" sz="1999" dirty="0"/>
              <a:t>Charlie’s div coms gave him extra encouragement and attention to ensure he felt included and valued.</a:t>
            </a:r>
          </a:p>
        </p:txBody>
      </p:sp>
      <p:pic>
        <p:nvPicPr>
          <p:cNvPr id="5122" name="Picture 2" descr="Follow the Voyage Blog - CSUM">
            <a:extLst>
              <a:ext uri="{FF2B5EF4-FFF2-40B4-BE49-F238E27FC236}">
                <a16:creationId xmlns:a16="http://schemas.microsoft.com/office/drawing/2014/main" id="{E42957CD-1141-9CA1-1877-88F3DB9C4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090" y="1301296"/>
            <a:ext cx="5673877" cy="425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65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1B6F3-0A4D-0265-FF12-AA59AD8A1AD4}"/>
              </a:ext>
            </a:extLst>
          </p:cNvPr>
          <p:cNvSpPr>
            <a:spLocks noGrp="1"/>
          </p:cNvSpPr>
          <p:nvPr>
            <p:ph type="title"/>
          </p:nvPr>
        </p:nvSpPr>
        <p:spPr>
          <a:xfrm>
            <a:off x="150791" y="85712"/>
            <a:ext cx="11431734" cy="806347"/>
          </a:xfrm>
        </p:spPr>
        <p:txBody>
          <a:bodyPr>
            <a:normAutofit/>
          </a:bodyPr>
          <a:lstStyle/>
          <a:p>
            <a:pPr algn="ctr"/>
            <a:r>
              <a:rPr lang="en-US" dirty="0"/>
              <a:t>CASE STUDY 3: Sam’s Dog is Sick</a:t>
            </a:r>
          </a:p>
        </p:txBody>
      </p:sp>
      <p:sp>
        <p:nvSpPr>
          <p:cNvPr id="5" name="Content Placeholder 4">
            <a:extLst>
              <a:ext uri="{FF2B5EF4-FFF2-40B4-BE49-F238E27FC236}">
                <a16:creationId xmlns:a16="http://schemas.microsoft.com/office/drawing/2014/main" id="{465C8E1E-4EB3-6479-1A27-6C60D7309C40}"/>
              </a:ext>
            </a:extLst>
          </p:cNvPr>
          <p:cNvSpPr>
            <a:spLocks noGrp="1"/>
          </p:cNvSpPr>
          <p:nvPr>
            <p:ph idx="1"/>
          </p:nvPr>
        </p:nvSpPr>
        <p:spPr>
          <a:xfrm>
            <a:off x="1215342" y="916017"/>
            <a:ext cx="6418500" cy="5629856"/>
          </a:xfrm>
        </p:spPr>
        <p:txBody>
          <a:bodyPr>
            <a:normAutofit fontScale="92500" lnSpcReduction="10000"/>
          </a:bodyPr>
          <a:lstStyle/>
          <a:p>
            <a:r>
              <a:rPr lang="en-US" sz="2199" dirty="0"/>
              <a:t>Sam was on the Bear when he learned that his dog was sick and dying.</a:t>
            </a:r>
          </a:p>
          <a:p>
            <a:pPr lvl="1"/>
            <a:r>
              <a:rPr lang="en-US" sz="2399" dirty="0"/>
              <a:t>Sam’s parents insisted that he complete his cruise.  </a:t>
            </a:r>
          </a:p>
          <a:p>
            <a:pPr lvl="1"/>
            <a:r>
              <a:rPr lang="en-US" sz="2399" dirty="0"/>
              <a:t>Sam found that grieving on the ship alone was causing him to isolate, sleep excessively, not eat, have stomach aches, and lose interest in his classes and project.</a:t>
            </a:r>
          </a:p>
          <a:p>
            <a:pPr lvl="1"/>
            <a:r>
              <a:rPr lang="en-US" sz="2399" dirty="0"/>
              <a:t>Sam’s roommate noticed he was depressed, and reached out.  As it turns out, Sam’s shipmate had also lost a pet recently, and they were able to talk about their grief together.  Sam realized he needed to connect with others to feel better and work through his loss.  </a:t>
            </a:r>
          </a:p>
          <a:p>
            <a:pPr lvl="1"/>
            <a:r>
              <a:rPr lang="en-US" sz="2399" dirty="0"/>
              <a:t>Sam started to journal and write long emails home to his family and friends.   He also started to eat meals and play music to feel more connected with his shipmates.</a:t>
            </a:r>
          </a:p>
        </p:txBody>
      </p:sp>
      <p:pic>
        <p:nvPicPr>
          <p:cNvPr id="7170" name="Picture 2" descr="Stream Journey Of A Sad Sailor by samo Zoko | Listen online for free on  SoundCloud">
            <a:extLst>
              <a:ext uri="{FF2B5EF4-FFF2-40B4-BE49-F238E27FC236}">
                <a16:creationId xmlns:a16="http://schemas.microsoft.com/office/drawing/2014/main" id="{1FD21BDA-40BC-AE31-25A9-B0D16F06A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603" y="1561015"/>
            <a:ext cx="3961761" cy="396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11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25BEA-427D-5EF5-C423-694AFF5BF93B}"/>
              </a:ext>
            </a:extLst>
          </p:cNvPr>
          <p:cNvSpPr>
            <a:spLocks noGrp="1"/>
          </p:cNvSpPr>
          <p:nvPr>
            <p:ph type="title"/>
          </p:nvPr>
        </p:nvSpPr>
        <p:spPr>
          <a:xfrm>
            <a:off x="1340771" y="63454"/>
            <a:ext cx="9507283" cy="734191"/>
          </a:xfrm>
        </p:spPr>
        <p:txBody>
          <a:bodyPr/>
          <a:lstStyle/>
          <a:p>
            <a:pPr algn="ctr"/>
            <a:r>
              <a:rPr lang="en-US" dirty="0"/>
              <a:t>Parting Thoughts</a:t>
            </a:r>
          </a:p>
        </p:txBody>
      </p:sp>
      <p:sp>
        <p:nvSpPr>
          <p:cNvPr id="3" name="Content Placeholder 2">
            <a:extLst>
              <a:ext uri="{FF2B5EF4-FFF2-40B4-BE49-F238E27FC236}">
                <a16:creationId xmlns:a16="http://schemas.microsoft.com/office/drawing/2014/main" id="{AC6341E5-0C50-798C-C4F1-0F8236D10C6B}"/>
              </a:ext>
            </a:extLst>
          </p:cNvPr>
          <p:cNvSpPr>
            <a:spLocks noGrp="1"/>
          </p:cNvSpPr>
          <p:nvPr>
            <p:ph idx="1"/>
          </p:nvPr>
        </p:nvSpPr>
        <p:spPr>
          <a:xfrm>
            <a:off x="1099594" y="785062"/>
            <a:ext cx="10917643" cy="3820654"/>
          </a:xfrm>
        </p:spPr>
        <p:txBody>
          <a:bodyPr/>
          <a:lstStyle/>
          <a:p>
            <a:r>
              <a:rPr lang="en-US" dirty="0"/>
              <a:t>We can be on a ship full of people – but if we are not connecting with them, a ship can be the loneliest place.</a:t>
            </a:r>
          </a:p>
          <a:p>
            <a:r>
              <a:rPr lang="en-US" dirty="0"/>
              <a:t>Connecting with your shipmates is not always easy.  They may seem different, and you may think that you have little in common, but you might be surprised.  </a:t>
            </a:r>
          </a:p>
          <a:p>
            <a:r>
              <a:rPr lang="en-US" dirty="0"/>
              <a:t>Playing music, cards, or video games, singing karaoke, working on sea projects, sharing a meal, telling sea stories, and working out – are all ways you can connect and make lasting relationships with others on the Bear. </a:t>
            </a:r>
          </a:p>
        </p:txBody>
      </p:sp>
      <p:pic>
        <p:nvPicPr>
          <p:cNvPr id="6146" name="Picture 2" descr="June 16, 2023 - Follow the Voyage">
            <a:extLst>
              <a:ext uri="{FF2B5EF4-FFF2-40B4-BE49-F238E27FC236}">
                <a16:creationId xmlns:a16="http://schemas.microsoft.com/office/drawing/2014/main" id="{759B502C-2C61-76E3-CA14-AF94FF7FD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252" y="3820021"/>
            <a:ext cx="3812941" cy="285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6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173D24-2E94-CD28-3674-EC27AB83D92A}"/>
              </a:ext>
            </a:extLst>
          </p:cNvPr>
          <p:cNvSpPr>
            <a:spLocks noGrp="1"/>
          </p:cNvSpPr>
          <p:nvPr>
            <p:ph type="title"/>
          </p:nvPr>
        </p:nvSpPr>
        <p:spPr>
          <a:xfrm>
            <a:off x="1632371" y="381000"/>
            <a:ext cx="9144001" cy="972853"/>
          </a:xfrm>
        </p:spPr>
        <p:txBody>
          <a:bodyPr/>
          <a:lstStyle/>
          <a:p>
            <a:pPr algn="ctr"/>
            <a:r>
              <a:rPr lang="en-US" dirty="0"/>
              <a:t>QUESTIONS???</a:t>
            </a:r>
          </a:p>
        </p:txBody>
      </p:sp>
      <p:pic>
        <p:nvPicPr>
          <p:cNvPr id="6" name="Picture 5">
            <a:extLst>
              <a:ext uri="{FF2B5EF4-FFF2-40B4-BE49-F238E27FC236}">
                <a16:creationId xmlns:a16="http://schemas.microsoft.com/office/drawing/2014/main" id="{5051988F-BBB1-E253-79AC-1A5C3AA8FBEA}"/>
              </a:ext>
            </a:extLst>
          </p:cNvPr>
          <p:cNvPicPr>
            <a:picLocks noChangeAspect="1"/>
          </p:cNvPicPr>
          <p:nvPr/>
        </p:nvPicPr>
        <p:blipFill>
          <a:blip r:embed="rId2"/>
          <a:stretch>
            <a:fillRect/>
          </a:stretch>
        </p:blipFill>
        <p:spPr>
          <a:xfrm>
            <a:off x="3809008" y="1353853"/>
            <a:ext cx="4570809" cy="4570809"/>
          </a:xfrm>
          <a:prstGeom prst="rect">
            <a:avLst/>
          </a:prstGeom>
        </p:spPr>
      </p:pic>
    </p:spTree>
    <p:extLst>
      <p:ext uri="{BB962C8B-B14F-4D97-AF65-F5344CB8AC3E}">
        <p14:creationId xmlns:p14="http://schemas.microsoft.com/office/powerpoint/2010/main" val="29194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mbria" panose="02040503050406030204" pitchFamily="18" charset="0"/>
                <a:ea typeface="Cambria" panose="02040503050406030204" pitchFamily="18" charset="0"/>
              </a:rPr>
              <a:t>Medical Emergencies Underway and in Port</a:t>
            </a:r>
            <a:endParaRPr>
              <a:latin typeface="Cambria" panose="02040503050406030204" pitchFamily="18" charset="0"/>
              <a:ea typeface="Cambria" panose="02040503050406030204" pitchFamily="18" charset="0"/>
            </a:endParaRPr>
          </a:p>
        </p:txBody>
      </p:sp>
      <p:sp>
        <p:nvSpPr>
          <p:cNvPr id="4" name="Content Placeholder 3"/>
          <p:cNvSpPr>
            <a:spLocks noGrp="1"/>
          </p:cNvSpPr>
          <p:nvPr>
            <p:ph sz="half" idx="1"/>
          </p:nvPr>
        </p:nvSpPr>
        <p:spPr/>
        <p:txBody>
          <a:bodyPr/>
          <a:lstStyle/>
          <a:p>
            <a:r>
              <a:rPr lang="en-US">
                <a:latin typeface="Cambria" panose="02040503050406030204" pitchFamily="18" charset="0"/>
                <a:ea typeface="Cambria" panose="02040503050406030204" pitchFamily="18" charset="0"/>
              </a:rPr>
              <a:t>Medical staff is available 24-hours a day/7 days per week while ship is at sea or in port</a:t>
            </a:r>
          </a:p>
          <a:p>
            <a:r>
              <a:rPr lang="en-US" b="1">
                <a:latin typeface="Cambria" panose="02040503050406030204" pitchFamily="18" charset="0"/>
                <a:ea typeface="Cambria" panose="02040503050406030204" pitchFamily="18" charset="0"/>
              </a:rPr>
              <a:t>Contact the bridge and speak to on-duty licensed watch officer to access medical staff after-hours</a:t>
            </a:r>
          </a:p>
          <a:p>
            <a:r>
              <a:rPr lang="en-US" b="1">
                <a:latin typeface="Cambria" panose="02040503050406030204" pitchFamily="18" charset="0"/>
                <a:ea typeface="Cambria" panose="02040503050406030204" pitchFamily="18" charset="0"/>
              </a:rPr>
              <a:t>Anyone with a fever must report to sick bay immediately</a:t>
            </a:r>
          </a:p>
        </p:txBody>
      </p:sp>
      <p:sp>
        <p:nvSpPr>
          <p:cNvPr id="5" name="Content Placeholder 4">
            <a:extLst>
              <a:ext uri="{FF2B5EF4-FFF2-40B4-BE49-F238E27FC236}">
                <a16:creationId xmlns:a16="http://schemas.microsoft.com/office/drawing/2014/main" id="{DC5B7364-76B0-46C9-BB22-3494D8BAF4AF}"/>
              </a:ext>
            </a:extLst>
          </p:cNvPr>
          <p:cNvSpPr>
            <a:spLocks noGrp="1"/>
          </p:cNvSpPr>
          <p:nvPr>
            <p:ph sz="half" idx="2"/>
          </p:nvPr>
        </p:nvSpPr>
        <p:spPr/>
        <p:txBody>
          <a:bodyPr/>
          <a:lstStyle/>
          <a:p>
            <a:r>
              <a:rPr lang="en-US" b="1">
                <a:latin typeface="Cambria" panose="02040503050406030204" pitchFamily="18" charset="0"/>
                <a:ea typeface="Cambria" panose="02040503050406030204" pitchFamily="18" charset="0"/>
              </a:rPr>
              <a:t>If on-shore medical care is required you will be sent to the next in-port medical center and will need your personal health insurance, cash or credit card for payment</a:t>
            </a:r>
          </a:p>
          <a:p>
            <a:r>
              <a:rPr lang="en-US" b="1">
                <a:latin typeface="Cambria" panose="02040503050406030204" pitchFamily="18" charset="0"/>
                <a:ea typeface="Cambria" panose="02040503050406030204" pitchFamily="18" charset="0"/>
              </a:rPr>
              <a:t>Use sick bay </a:t>
            </a:r>
            <a:r>
              <a:rPr lang="en-US" b="1" u="sng">
                <a:latin typeface="Cambria" panose="02040503050406030204" pitchFamily="18" charset="0"/>
                <a:ea typeface="Cambria" panose="02040503050406030204" pitchFamily="18" charset="0"/>
              </a:rPr>
              <a:t>early</a:t>
            </a:r>
            <a:r>
              <a:rPr lang="en-US" b="1">
                <a:latin typeface="Cambria" panose="02040503050406030204" pitchFamily="18" charset="0"/>
                <a:ea typeface="Cambria" panose="02040503050406030204" pitchFamily="18" charset="0"/>
              </a:rPr>
              <a:t> </a:t>
            </a:r>
            <a:r>
              <a:rPr lang="en-US">
                <a:latin typeface="Cambria" panose="02040503050406030204" pitchFamily="18" charset="0"/>
                <a:ea typeface="Cambria" panose="02040503050406030204" pitchFamily="18" charset="0"/>
              </a:rPr>
              <a:t>rather than late.</a:t>
            </a:r>
          </a:p>
          <a:p>
            <a:r>
              <a:rPr lang="en-US">
                <a:latin typeface="Cambria" panose="02040503050406030204" pitchFamily="18" charset="0"/>
                <a:ea typeface="Cambria" panose="02040503050406030204" pitchFamily="18" charset="0"/>
              </a:rPr>
              <a:t>Confidentiality is maintained for all health care.</a:t>
            </a:r>
          </a:p>
        </p:txBody>
      </p:sp>
    </p:spTree>
    <p:extLst>
      <p:ext uri="{BB962C8B-B14F-4D97-AF65-F5344CB8AC3E}">
        <p14:creationId xmlns:p14="http://schemas.microsoft.com/office/powerpoint/2010/main" val="90215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F75D-BD7A-AFA4-5AB1-0646D8821A97}"/>
              </a:ext>
            </a:extLst>
          </p:cNvPr>
          <p:cNvSpPr>
            <a:spLocks noGrp="1"/>
          </p:cNvSpPr>
          <p:nvPr>
            <p:ph type="title"/>
          </p:nvPr>
        </p:nvSpPr>
        <p:spPr/>
        <p:txBody>
          <a:bodyPr/>
          <a:lstStyle/>
          <a:p>
            <a:r>
              <a:rPr lang="en-US">
                <a:ea typeface="Cambria"/>
              </a:rPr>
              <a:t>Counseling and Psychological Services (CAPS)</a:t>
            </a:r>
            <a:endParaRPr lang="en-US"/>
          </a:p>
        </p:txBody>
      </p:sp>
      <p:sp>
        <p:nvSpPr>
          <p:cNvPr id="3" name="Content Placeholder 2">
            <a:extLst>
              <a:ext uri="{FF2B5EF4-FFF2-40B4-BE49-F238E27FC236}">
                <a16:creationId xmlns:a16="http://schemas.microsoft.com/office/drawing/2014/main" id="{AA3A9393-BBE4-BB88-6302-81ECF0FBFE90}"/>
              </a:ext>
            </a:extLst>
          </p:cNvPr>
          <p:cNvSpPr>
            <a:spLocks noGrp="1"/>
          </p:cNvSpPr>
          <p:nvPr>
            <p:ph sz="half" idx="1"/>
          </p:nvPr>
        </p:nvSpPr>
        <p:spPr/>
        <p:txBody>
          <a:bodyPr vert="horz" lIns="91440" tIns="45720" rIns="91440" bIns="45720" rtlCol="0" anchor="t">
            <a:normAutofit/>
          </a:bodyPr>
          <a:lstStyle/>
          <a:p>
            <a:pPr marL="0" indent="0">
              <a:buNone/>
            </a:pPr>
            <a:r>
              <a:rPr lang="en-US">
                <a:latin typeface="Cambria"/>
                <a:ea typeface="Cambria"/>
                <a:cs typeface="Calibri" panose="020F0502020204030204"/>
              </a:rPr>
              <a:t>Integrated Health Care</a:t>
            </a:r>
            <a:endParaRPr lang="en-US"/>
          </a:p>
          <a:p>
            <a:pPr marL="0" indent="0">
              <a:buNone/>
            </a:pPr>
            <a:endParaRPr lang="en-US">
              <a:latin typeface="Cambria"/>
              <a:ea typeface="Cambria"/>
              <a:cs typeface="Calibri" panose="020F0502020204030204"/>
            </a:endParaRPr>
          </a:p>
          <a:p>
            <a:pPr marL="223520" indent="-223520">
              <a:buNone/>
            </a:pPr>
            <a:r>
              <a:rPr lang="en-US">
                <a:latin typeface="Cambria"/>
                <a:ea typeface="+mn-lt"/>
                <a:cs typeface="+mn-lt"/>
              </a:rPr>
              <a:t>We are here to help you with your physical and mental health to help you enjoy your time at Cal Maritime and to achieve your goals!</a:t>
            </a:r>
          </a:p>
          <a:p>
            <a:pPr marL="0" indent="0">
              <a:buNone/>
            </a:pPr>
            <a:endParaRPr lang="en-US">
              <a:latin typeface="Cambria"/>
              <a:ea typeface="Cambria"/>
              <a:cs typeface="Calibri" panose="020F0502020204030204"/>
            </a:endParaRPr>
          </a:p>
          <a:p>
            <a:pPr marL="223520" indent="-223520"/>
            <a:endParaRPr lang="en-US">
              <a:latin typeface="Cambria"/>
              <a:ea typeface="Cambria"/>
              <a:cs typeface="Calibri" panose="020F0502020204030204"/>
            </a:endParaRPr>
          </a:p>
          <a:p>
            <a:pPr marL="223520" indent="-223520"/>
            <a:endParaRPr lang="en-US">
              <a:latin typeface="Cambria"/>
              <a:ea typeface="Cambria"/>
              <a:cs typeface="Calibri" panose="020F0502020204030204"/>
            </a:endParaRPr>
          </a:p>
        </p:txBody>
      </p:sp>
      <p:pic>
        <p:nvPicPr>
          <p:cNvPr id="6" name="Picture 6" descr="Diagram, venn diagram&#10;&#10;Description automatically generated">
            <a:extLst>
              <a:ext uri="{FF2B5EF4-FFF2-40B4-BE49-F238E27FC236}">
                <a16:creationId xmlns:a16="http://schemas.microsoft.com/office/drawing/2014/main" id="{AC41AD8F-87DB-6DF0-A818-ED0E2D52045C}"/>
              </a:ext>
            </a:extLst>
          </p:cNvPr>
          <p:cNvPicPr>
            <a:picLocks noGrp="1" noChangeAspect="1"/>
          </p:cNvPicPr>
          <p:nvPr>
            <p:ph sz="half" idx="2"/>
          </p:nvPr>
        </p:nvPicPr>
        <p:blipFill>
          <a:blip r:embed="rId2"/>
          <a:stretch>
            <a:fillRect/>
          </a:stretch>
        </p:blipFill>
        <p:spPr>
          <a:xfrm>
            <a:off x="6894027" y="2124075"/>
            <a:ext cx="4039575" cy="3829050"/>
          </a:xfrm>
        </p:spPr>
      </p:pic>
    </p:spTree>
    <p:extLst>
      <p:ext uri="{BB962C8B-B14F-4D97-AF65-F5344CB8AC3E}">
        <p14:creationId xmlns:p14="http://schemas.microsoft.com/office/powerpoint/2010/main" val="8055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2B0-D3C6-C976-FD61-430472A9768D}"/>
              </a:ext>
            </a:extLst>
          </p:cNvPr>
          <p:cNvSpPr>
            <a:spLocks noGrp="1"/>
          </p:cNvSpPr>
          <p:nvPr>
            <p:ph type="title"/>
          </p:nvPr>
        </p:nvSpPr>
        <p:spPr/>
        <p:txBody>
          <a:bodyPr/>
          <a:lstStyle/>
          <a:p>
            <a:r>
              <a:rPr lang="en-US">
                <a:ea typeface="Cambria"/>
              </a:rPr>
              <a:t>Confidentiality</a:t>
            </a:r>
            <a:endParaRPr lang="en-US"/>
          </a:p>
        </p:txBody>
      </p:sp>
      <p:sp>
        <p:nvSpPr>
          <p:cNvPr id="3" name="Content Placeholder 2">
            <a:extLst>
              <a:ext uri="{FF2B5EF4-FFF2-40B4-BE49-F238E27FC236}">
                <a16:creationId xmlns:a16="http://schemas.microsoft.com/office/drawing/2014/main" id="{E5203B1D-3496-DBF3-475E-F1D0EBB877A0}"/>
              </a:ext>
            </a:extLst>
          </p:cNvPr>
          <p:cNvSpPr>
            <a:spLocks noGrp="1"/>
          </p:cNvSpPr>
          <p:nvPr>
            <p:ph sz="half" idx="1"/>
          </p:nvPr>
        </p:nvSpPr>
        <p:spPr/>
        <p:txBody>
          <a:bodyPr vert="horz" lIns="91440" tIns="45720" rIns="91440" bIns="45720" rtlCol="0" anchor="t">
            <a:normAutofit fontScale="85000" lnSpcReduction="20000"/>
          </a:bodyPr>
          <a:lstStyle/>
          <a:p>
            <a:pPr marL="223520" indent="-223520">
              <a:spcBef>
                <a:spcPts val="1000"/>
              </a:spcBef>
            </a:pPr>
            <a:r>
              <a:rPr lang="en-US">
                <a:latin typeface="Cambria"/>
                <a:ea typeface="+mn-lt"/>
                <a:cs typeface="+mn-lt"/>
              </a:rPr>
              <a:t>Confidential?</a:t>
            </a:r>
          </a:p>
          <a:p>
            <a:pPr marL="223520" indent="-223520">
              <a:spcBef>
                <a:spcPts val="1000"/>
              </a:spcBef>
            </a:pPr>
            <a:r>
              <a:rPr lang="en-US">
                <a:latin typeface="Cambria"/>
                <a:ea typeface="+mn-lt"/>
                <a:cs typeface="+mn-lt"/>
              </a:rPr>
              <a:t>The health care provided to Cal Maritime students is</a:t>
            </a:r>
            <a:r>
              <a:rPr lang="en-US" i="1">
                <a:latin typeface="Cambria"/>
                <a:ea typeface="+mn-lt"/>
                <a:cs typeface="+mn-lt"/>
              </a:rPr>
              <a:t> </a:t>
            </a:r>
            <a:r>
              <a:rPr lang="en-US" b="1" i="1">
                <a:latin typeface="Cambria"/>
                <a:ea typeface="+mn-lt"/>
                <a:cs typeface="+mn-lt"/>
              </a:rPr>
              <a:t>CONFIDENTIAL</a:t>
            </a:r>
            <a:r>
              <a:rPr lang="en-US" i="1">
                <a:latin typeface="Cambria"/>
                <a:ea typeface="+mn-lt"/>
                <a:cs typeface="+mn-lt"/>
              </a:rPr>
              <a:t> </a:t>
            </a:r>
            <a:r>
              <a:rPr lang="en-US">
                <a:latin typeface="Cambria"/>
                <a:ea typeface="+mn-lt"/>
                <a:cs typeface="+mn-lt"/>
              </a:rPr>
              <a:t>in accordance with FERPA, HIPAA and other applicable state and federal laws. </a:t>
            </a:r>
          </a:p>
          <a:p>
            <a:pPr marL="223520" indent="-223520">
              <a:spcBef>
                <a:spcPts val="1000"/>
              </a:spcBef>
            </a:pPr>
            <a:r>
              <a:rPr lang="en-US">
                <a:latin typeface="Cambria"/>
                <a:ea typeface="+mn-lt"/>
                <a:cs typeface="+mn-lt"/>
              </a:rPr>
              <a:t>Students’ medical information is accessible only to the Health Center’s professional staff and will not be released without written authorization from the student, via a lawfully issued subpoena, or for public health reasons.</a:t>
            </a:r>
            <a:endParaRPr lang="en-US"/>
          </a:p>
          <a:p>
            <a:pPr marL="223520" indent="-223520">
              <a:spcBef>
                <a:spcPts val="1000"/>
              </a:spcBef>
            </a:pPr>
            <a:endParaRPr lang="en-US">
              <a:latin typeface="Cambria"/>
              <a:ea typeface="+mn-lt"/>
              <a:cs typeface="+mn-lt"/>
            </a:endParaRPr>
          </a:p>
          <a:p>
            <a:pPr marL="223520" indent="-223520">
              <a:spcBef>
                <a:spcPts val="1000"/>
              </a:spcBef>
            </a:pPr>
            <a:r>
              <a:rPr lang="en-US">
                <a:latin typeface="Cambria"/>
                <a:ea typeface="+mn-lt"/>
                <a:cs typeface="+mn-lt"/>
              </a:rPr>
              <a:t>Students must give their consent before ANY information can be released to family or others.</a:t>
            </a:r>
          </a:p>
          <a:p>
            <a:pPr marL="223520" indent="-223520"/>
            <a:endParaRPr lang="en-US">
              <a:ea typeface="Calibri"/>
              <a:cs typeface="Calibri"/>
            </a:endParaRPr>
          </a:p>
        </p:txBody>
      </p:sp>
      <p:pic>
        <p:nvPicPr>
          <p:cNvPr id="5" name="Picture 5" descr="A picture containing electronics&#10;&#10;Description automatically generated">
            <a:extLst>
              <a:ext uri="{FF2B5EF4-FFF2-40B4-BE49-F238E27FC236}">
                <a16:creationId xmlns:a16="http://schemas.microsoft.com/office/drawing/2014/main" id="{69C357BA-7872-D033-16DC-E3128BEC03CD}"/>
              </a:ext>
            </a:extLst>
          </p:cNvPr>
          <p:cNvPicPr>
            <a:picLocks noGrp="1" noChangeAspect="1"/>
          </p:cNvPicPr>
          <p:nvPr>
            <p:ph sz="half" idx="2"/>
          </p:nvPr>
        </p:nvPicPr>
        <p:blipFill>
          <a:blip r:embed="rId2"/>
          <a:stretch>
            <a:fillRect/>
          </a:stretch>
        </p:blipFill>
        <p:spPr>
          <a:xfrm>
            <a:off x="6986707" y="1828800"/>
            <a:ext cx="3854215" cy="4419600"/>
          </a:xfrm>
        </p:spPr>
      </p:pic>
    </p:spTree>
    <p:extLst>
      <p:ext uri="{BB962C8B-B14F-4D97-AF65-F5344CB8AC3E}">
        <p14:creationId xmlns:p14="http://schemas.microsoft.com/office/powerpoint/2010/main" val="28664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13" name="Group 1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603" y="636442"/>
            <a:ext cx="11139306" cy="2481490"/>
            <a:chOff x="409710" y="635715"/>
            <a:chExt cx="11142208" cy="2482136"/>
          </a:xfrm>
        </p:grpSpPr>
        <p:sp>
          <p:nvSpPr>
            <p:cNvPr id="1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1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1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1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18" name="Rectangle 1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a:p>
          </p:txBody>
        </p:sp>
      </p:grpSp>
      <p:sp>
        <p:nvSpPr>
          <p:cNvPr id="2" name="Title 1"/>
          <p:cNvSpPr>
            <a:spLocks noGrp="1"/>
          </p:cNvSpPr>
          <p:nvPr>
            <p:ph type="title"/>
          </p:nvPr>
        </p:nvSpPr>
        <p:spPr>
          <a:xfrm>
            <a:off x="1047007" y="760501"/>
            <a:ext cx="10303836" cy="1325218"/>
          </a:xfrm>
        </p:spPr>
        <p:txBody>
          <a:bodyPr vert="horz" lIns="91416" tIns="45708" rIns="91416" bIns="45708" rtlCol="0" anchor="ctr">
            <a:normAutofit/>
          </a:bodyPr>
          <a:lstStyle/>
          <a:p>
            <a:r>
              <a:rPr lang="en-US" sz="3999">
                <a:solidFill>
                  <a:srgbClr val="FFFFFF"/>
                </a:solidFill>
                <a:latin typeface="+mj-lt"/>
                <a:cs typeface="+mj-cs"/>
              </a:rPr>
              <a:t>Coast Guard Licensing and Mental Health</a:t>
            </a:r>
          </a:p>
        </p:txBody>
      </p:sp>
      <p:sp>
        <p:nvSpPr>
          <p:cNvPr id="3" name="Content Placeholder 2"/>
          <p:cNvSpPr>
            <a:spLocks noGrp="1"/>
          </p:cNvSpPr>
          <p:nvPr>
            <p:ph sz="half" idx="1"/>
          </p:nvPr>
        </p:nvSpPr>
        <p:spPr>
          <a:xfrm>
            <a:off x="1424533" y="2494694"/>
            <a:ext cx="4052489" cy="3562231"/>
          </a:xfrm>
        </p:spPr>
        <p:txBody>
          <a:bodyPr vert="horz" lIns="91416" tIns="45708" rIns="91416" bIns="45708" rtlCol="0">
            <a:normAutofit/>
          </a:bodyPr>
          <a:lstStyle/>
          <a:p>
            <a:endParaRPr lang="en-US" sz="1899">
              <a:solidFill>
                <a:schemeClr val="tx1"/>
              </a:solidFill>
              <a:latin typeface="+mn-lt"/>
              <a:cs typeface="+mn-cs"/>
            </a:endParaRPr>
          </a:p>
          <a:p>
            <a:r>
              <a:rPr lang="en-US" sz="1899">
                <a:solidFill>
                  <a:schemeClr val="tx1"/>
                </a:solidFill>
                <a:latin typeface="+mn-lt"/>
                <a:cs typeface="+mn-cs"/>
              </a:rPr>
              <a:t>The USCG does not require waivers or restrict licensing for mental health concerns that are well controlled. </a:t>
            </a:r>
          </a:p>
          <a:p>
            <a:endParaRPr lang="en-US" sz="1899">
              <a:solidFill>
                <a:schemeClr val="tx1"/>
              </a:solidFill>
              <a:latin typeface="+mn-lt"/>
              <a:cs typeface="+mn-cs"/>
            </a:endParaRPr>
          </a:p>
          <a:p>
            <a:r>
              <a:rPr lang="en-US" sz="1899">
                <a:solidFill>
                  <a:schemeClr val="tx1"/>
                </a:solidFill>
                <a:latin typeface="+mn-lt"/>
                <a:cs typeface="+mn-cs"/>
              </a:rPr>
              <a:t>You may take anti-depressants, ADD/ADHD medications, seek counseling or other </a:t>
            </a:r>
            <a:r>
              <a:rPr lang="en-US" sz="1899" b="1">
                <a:solidFill>
                  <a:schemeClr val="tx1"/>
                </a:solidFill>
                <a:latin typeface="+mn-lt"/>
                <a:cs typeface="+mn-cs"/>
              </a:rPr>
              <a:t>mental health care </a:t>
            </a:r>
            <a:r>
              <a:rPr lang="en-US" sz="1899">
                <a:solidFill>
                  <a:schemeClr val="tx1"/>
                </a:solidFill>
                <a:latin typeface="+mn-lt"/>
                <a:cs typeface="+mn-cs"/>
              </a:rPr>
              <a:t>and this </a:t>
            </a:r>
            <a:r>
              <a:rPr lang="en-US" sz="1899" b="1">
                <a:solidFill>
                  <a:schemeClr val="tx1"/>
                </a:solidFill>
                <a:latin typeface="+mn-lt"/>
                <a:cs typeface="+mn-cs"/>
              </a:rPr>
              <a:t>will not impact licensing</a:t>
            </a:r>
            <a:r>
              <a:rPr lang="en-US" sz="1899">
                <a:solidFill>
                  <a:schemeClr val="tx1"/>
                </a:solidFill>
                <a:latin typeface="+mn-lt"/>
                <a:cs typeface="+mn-cs"/>
              </a:rPr>
              <a:t>. If you have any concerns or questions, ask us.</a:t>
            </a:r>
          </a:p>
        </p:txBody>
      </p:sp>
      <p:pic>
        <p:nvPicPr>
          <p:cNvPr id="6" name="Content Placeholder 5" descr="A picture containing text&#10;&#10;Description automatically generated">
            <a:extLst>
              <a:ext uri="{FF2B5EF4-FFF2-40B4-BE49-F238E27FC236}">
                <a16:creationId xmlns:a16="http://schemas.microsoft.com/office/drawing/2014/main" id="{AB52305B-48CC-41A0-91C6-5CA9C647155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7303" y="3187581"/>
            <a:ext cx="4801153" cy="2172522"/>
          </a:xfrm>
          <a:prstGeom prst="rect">
            <a:avLst/>
          </a:prstGeom>
        </p:spPr>
      </p:pic>
      <p:sp>
        <p:nvSpPr>
          <p:cNvPr id="4" name="Slide Number Placeholder 3"/>
          <p:cNvSpPr>
            <a:spLocks noGrp="1"/>
          </p:cNvSpPr>
          <p:nvPr>
            <p:ph type="sldNum" sz="quarter" idx="12"/>
          </p:nvPr>
        </p:nvSpPr>
        <p:spPr>
          <a:xfrm>
            <a:off x="10704835" y="6381743"/>
            <a:ext cx="685621" cy="319957"/>
          </a:xfrm>
        </p:spPr>
        <p:txBody>
          <a:bodyPr vert="horz" lIns="91416" tIns="45708" rIns="91416" bIns="45708" rtlCol="0" anchor="ctr">
            <a:normAutofit/>
          </a:bodyPr>
          <a:lstStyle/>
          <a:p>
            <a:pPr>
              <a:spcAft>
                <a:spcPts val="600"/>
              </a:spcAft>
            </a:pPr>
            <a:fld id="{9CDD5C9E-2F08-4570-A478-5A370CA51CD8}" type="slidenum">
              <a:rPr lang="en-US" sz="1000">
                <a:latin typeface="+mn-lt"/>
                <a:cs typeface="+mn-cs"/>
              </a:rPr>
              <a:pPr>
                <a:spcAft>
                  <a:spcPts val="600"/>
                </a:spcAft>
              </a:pPr>
              <a:t>8</a:t>
            </a:fld>
            <a:endParaRPr lang="en-US" sz="1000">
              <a:latin typeface="+mn-lt"/>
              <a:cs typeface="+mn-cs"/>
            </a:endParaRPr>
          </a:p>
        </p:txBody>
      </p:sp>
    </p:spTree>
    <p:extLst>
      <p:ext uri="{BB962C8B-B14F-4D97-AF65-F5344CB8AC3E}">
        <p14:creationId xmlns:p14="http://schemas.microsoft.com/office/powerpoint/2010/main" val="4229665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COVID-19/Influenza</a:t>
            </a:r>
          </a:p>
        </p:txBody>
      </p:sp>
      <p:sp>
        <p:nvSpPr>
          <p:cNvPr id="3" name="Content Placeholder 2">
            <a:extLst>
              <a:ext uri="{FF2B5EF4-FFF2-40B4-BE49-F238E27FC236}">
                <a16:creationId xmlns:a16="http://schemas.microsoft.com/office/drawing/2014/main" id="{4B5C572F-C11D-483D-AAB8-4161C0606285}"/>
              </a:ext>
            </a:extLst>
          </p:cNvPr>
          <p:cNvSpPr>
            <a:spLocks noGrp="1"/>
          </p:cNvSpPr>
          <p:nvPr>
            <p:ph idx="1"/>
          </p:nvPr>
        </p:nvSpPr>
        <p:spPr/>
        <p:txBody>
          <a:bodyPr/>
          <a:lstStyle/>
          <a:p>
            <a:r>
              <a:rPr lang="en-US" dirty="0">
                <a:latin typeface="+mj-lt"/>
              </a:rPr>
              <a:t>If you develop fever, cough, shortness of breath or any symptoms consistent with COVID-19 or influenza, please contact medical staff immediately.</a:t>
            </a:r>
          </a:p>
          <a:p>
            <a:r>
              <a:rPr lang="en-US" dirty="0">
                <a:latin typeface="+mj-lt"/>
              </a:rPr>
              <a:t>Diagnosis: we have point of care testing that can provide a rapid antigen result in 15 minutes for COVID-19 and influenza.</a:t>
            </a:r>
          </a:p>
          <a:p>
            <a:r>
              <a:rPr lang="en-US" dirty="0">
                <a:latin typeface="+mj-lt"/>
              </a:rPr>
              <a:t>If you are immunocompromised or at high risk for complications of COVID-19 and influenza,  it is </a:t>
            </a:r>
            <a:r>
              <a:rPr lang="en-US" i="1" dirty="0">
                <a:latin typeface="+mj-lt"/>
              </a:rPr>
              <a:t>highly recommended</a:t>
            </a:r>
            <a:r>
              <a:rPr lang="en-US" dirty="0">
                <a:latin typeface="+mj-lt"/>
              </a:rPr>
              <a:t> that you fill and carry a supply </a:t>
            </a:r>
            <a:r>
              <a:rPr lang="en-US">
                <a:latin typeface="+mj-lt"/>
              </a:rPr>
              <a:t>of Paxlovid </a:t>
            </a:r>
            <a:endParaRPr lang="en-US" dirty="0">
              <a:latin typeface="+mj-lt"/>
            </a:endParaRP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waves nature presentation (widescreen).potx" id="{1FE9163D-5548-432F-82B6-65BFDB1BFAF3}" vid="{2D48191D-94F2-482B-9433-3810ECBC617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5440cae-f017-45ad-842e-5f6019485da3" xsi:nil="true"/>
    <lcf76f155ced4ddcb4097134ff3c332f xmlns="affa5b35-5285-455a-8892-0eff34bbc80b">
      <Terms xmlns="http://schemas.microsoft.com/office/infopath/2007/PartnerControls"/>
    </lcf76f155ced4ddcb4097134ff3c332f>
    <SharedWithUsers xmlns="d5440cae-f017-45ad-842e-5f6019485da3">
      <UserInfo>
        <DisplayName>Moore, Jimmy K.</DisplayName>
        <AccountId>996</AccountId>
        <AccountType/>
      </UserInfo>
      <UserInfo>
        <DisplayName>Bannister, Samar B.</DisplayName>
        <AccountId>1004</AccountId>
        <AccountType/>
      </UserInfo>
      <UserInfo>
        <DisplayName>Fowler, Jessica L.</DisplayName>
        <AccountId>1159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4BC168ECAD8047B848DD6CBCC24AB9" ma:contentTypeVersion="18" ma:contentTypeDescription="Create a new document." ma:contentTypeScope="" ma:versionID="0a031c20d366d840ec2efd033ab26d3a">
  <xsd:schema xmlns:xsd="http://www.w3.org/2001/XMLSchema" xmlns:xs="http://www.w3.org/2001/XMLSchema" xmlns:p="http://schemas.microsoft.com/office/2006/metadata/properties" xmlns:ns2="affa5b35-5285-455a-8892-0eff34bbc80b" xmlns:ns3="d5440cae-f017-45ad-842e-5f6019485da3" targetNamespace="http://schemas.microsoft.com/office/2006/metadata/properties" ma:root="true" ma:fieldsID="d0d38e0609b31f8bca2973c98a974a6c" ns2:_="" ns3:_="">
    <xsd:import namespace="affa5b35-5285-455a-8892-0eff34bbc80b"/>
    <xsd:import namespace="d5440cae-f017-45ad-842e-5f6019485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5b35-5285-455a-8892-0eff34bbc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83bc46b-4057-41f4-991b-27294c6de7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40cae-f017-45ad-842e-5f6019485d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629447-1521-4228-b352-f96bc1f8242f}" ma:internalName="TaxCatchAll" ma:showField="CatchAllData" ma:web="d5440cae-f017-45ad-842e-5f6019485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6DE00F-F2BC-4082-AB87-D0D78777DE1E}">
  <ds:schemaRefs>
    <ds:schemaRef ds:uri="http://schemas.microsoft.com/sharepoint/v3/contenttype/forms"/>
  </ds:schemaRefs>
</ds:datastoreItem>
</file>

<file path=customXml/itemProps2.xml><?xml version="1.0" encoding="utf-8"?>
<ds:datastoreItem xmlns:ds="http://schemas.openxmlformats.org/officeDocument/2006/customXml" ds:itemID="{045C5BB1-9D2C-412A-AE6C-0FC75190A4CE}">
  <ds:schemaRefs>
    <ds:schemaRef ds:uri="7552fb28-6fe4-4450-8b84-bf939ba492ae"/>
    <ds:schemaRef ds:uri="84684e5f-8b6c-4e3d-a92c-7f309e410d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5440cae-f017-45ad-842e-5f6019485da3"/>
    <ds:schemaRef ds:uri="affa5b35-5285-455a-8892-0eff34bbc80b"/>
  </ds:schemaRefs>
</ds:datastoreItem>
</file>

<file path=customXml/itemProps3.xml><?xml version="1.0" encoding="utf-8"?>
<ds:datastoreItem xmlns:ds="http://schemas.openxmlformats.org/officeDocument/2006/customXml" ds:itemID="{E116AE13-0A81-472F-91F1-14D6EA1A2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5b35-5285-455a-8892-0eff34bbc80b"/>
    <ds:schemaRef ds:uri="d5440cae-f017-45ad-842e-5f6019485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waves nature presentation (widescreen)</Template>
  <TotalTime>1303</TotalTime>
  <Words>2703</Words>
  <Application>Microsoft Office PowerPoint</Application>
  <PresentationFormat>Custom</PresentationFormat>
  <Paragraphs>263</Paragraphs>
  <Slides>44</Slides>
  <Notes>0</Notes>
  <HiddenSlides>0</HiddenSlides>
  <MMClips>1</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Ocean Waves 16x9</vt:lpstr>
      <vt:lpstr>Custom Design</vt:lpstr>
      <vt:lpstr>1_Custom Design</vt:lpstr>
      <vt:lpstr>Office Theme</vt:lpstr>
      <vt:lpstr>Training Ship Golden Bear  Summer Cruise 2024</vt:lpstr>
      <vt:lpstr>Sick Bay on TSGB</vt:lpstr>
      <vt:lpstr>Sick Bay</vt:lpstr>
      <vt:lpstr>Medical &amp; Counseling Staff</vt:lpstr>
      <vt:lpstr>Medical Emergencies Underway and in Port</vt:lpstr>
      <vt:lpstr>Counseling and Psychological Services (CAPS)</vt:lpstr>
      <vt:lpstr>Confidentiality</vt:lpstr>
      <vt:lpstr>Coast Guard Licensing and Mental Health</vt:lpstr>
      <vt:lpstr>COVID-19/Influenza</vt:lpstr>
      <vt:lpstr>Motion Sickness Seasickness Mal de Mer</vt:lpstr>
      <vt:lpstr>Dental Care</vt:lpstr>
      <vt:lpstr>Heat and Sun Exposure </vt:lpstr>
      <vt:lpstr>Reef-safe Sunscreen</vt:lpstr>
      <vt:lpstr>Make Good Choices</vt:lpstr>
      <vt:lpstr>The Most Common Reason Cadets Don’t finish Cruise: Alcohol-related Injuries</vt:lpstr>
      <vt:lpstr>Alcohol: Guidelines for Responsible Drinking</vt:lpstr>
      <vt:lpstr>Leave No Sailor Behind</vt:lpstr>
      <vt:lpstr>CDC Recommendations for Travel to South Korea &amp; Japan</vt:lpstr>
      <vt:lpstr>CDC Recommendations for travel to South Korea and Japan (continued)</vt:lpstr>
      <vt:lpstr>Non-vaccine-Preventable Diseases</vt:lpstr>
      <vt:lpstr>CDC Recommendations   Eat and Drink Safely</vt:lpstr>
      <vt:lpstr>Stay Healthy and Safe</vt:lpstr>
      <vt:lpstr>Traveler’s Diarrhea</vt:lpstr>
      <vt:lpstr>Traveler’s Diarrhea</vt:lpstr>
      <vt:lpstr>Questions???</vt:lpstr>
      <vt:lpstr>Mental Health at Sea</vt:lpstr>
      <vt:lpstr>WHO ARE THESE PEOPLE?</vt:lpstr>
      <vt:lpstr>So, you are going to sea!  What about your Mental Health?</vt:lpstr>
      <vt:lpstr>How to Prepare for and Adjusting to Life at Sea</vt:lpstr>
      <vt:lpstr>Stressors on Bear Cruise</vt:lpstr>
      <vt:lpstr>Possibly the most common stressors on the Bear are  social exhaustion (and loneliness)</vt:lpstr>
      <vt:lpstr>Once you are Out there</vt:lpstr>
      <vt:lpstr>Signs you May be Depressed or Anxious</vt:lpstr>
      <vt:lpstr>Navigating and Maintaining</vt:lpstr>
      <vt:lpstr>When it Feels like Too Much</vt:lpstr>
      <vt:lpstr>Self Care and Supporting Others</vt:lpstr>
      <vt:lpstr>You Have Options when Feeling Overwhelmed </vt:lpstr>
      <vt:lpstr>COUNSELING OFFICE ON THE BEAR main deck (01), midship, starboard</vt:lpstr>
      <vt:lpstr>DID WE MENTION HAVE FUN?!</vt:lpstr>
      <vt:lpstr>CASE STUDY 1: A Couple work on Boundaries</vt:lpstr>
      <vt:lpstr>CASE STUDY 2: Eddie and Charlie</vt:lpstr>
      <vt:lpstr>CASE STUDY 3: Sam’s Dog is Sick</vt:lpstr>
      <vt:lpstr>Parting Thoughts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Sick Bay on TSGB</dc:title>
  <dc:creator>Chou, Grace S</dc:creator>
  <cp:lastModifiedBy>Moore, Jimmy K.</cp:lastModifiedBy>
  <cp:revision>8</cp:revision>
  <dcterms:created xsi:type="dcterms:W3CDTF">2021-04-23T23:43:45Z</dcterms:created>
  <dcterms:modified xsi:type="dcterms:W3CDTF">2024-02-29T18:16:38Z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0x010100164BC168ECAD8047B848DD6CBCC24AB9</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