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8" r:id="rId5"/>
    <p:sldId id="287" r:id="rId6"/>
    <p:sldId id="263" r:id="rId7"/>
    <p:sldId id="305" r:id="rId8"/>
    <p:sldId id="315" r:id="rId9"/>
    <p:sldId id="320" r:id="rId10"/>
    <p:sldId id="306" r:id="rId11"/>
    <p:sldId id="316" r:id="rId12"/>
    <p:sldId id="321" r:id="rId13"/>
    <p:sldId id="308" r:id="rId14"/>
    <p:sldId id="322" r:id="rId15"/>
    <p:sldId id="323" r:id="rId16"/>
    <p:sldId id="317" r:id="rId17"/>
    <p:sldId id="314" r:id="rId18"/>
    <p:sldId id="26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C110"/>
    <a:srgbClr val="004B85"/>
    <a:srgbClr val="123B68"/>
    <a:srgbClr val="1F5E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A304BE-97E5-DC92-1521-A699FC49D19A}" v="71" dt="2021-10-28T03:45:55.605"/>
    <p1510:client id="{442F3A7D-6D2F-2443-4730-8224D53BCED5}" v="772" dt="2021-10-27T06:30:34.357"/>
    <p1510:client id="{592EBF98-83BF-467E-9402-F6804AD1FCA4}" v="80" dt="2021-10-28T17:39:37.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8912" autoAdjust="0"/>
  </p:normalViewPr>
  <p:slideViewPr>
    <p:cSldViewPr snapToGrid="0">
      <p:cViewPr varScale="1">
        <p:scale>
          <a:sx n="90" d="100"/>
          <a:sy n="90" d="100"/>
        </p:scale>
        <p:origin x="13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4134D3-AE6E-7A44-A251-414F78C60913}" type="datetimeFigureOut">
              <a:rPr lang="en-US" smtClean="0"/>
              <a:t>10/28/2021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C38E23-2B44-DF40-A51C-1EE9C4B5D358}" type="slidenum">
              <a:rPr lang="en-US" smtClean="0"/>
              <a:t>‹#›</a:t>
            </a:fld>
            <a:endParaRPr lang="en-US"/>
          </a:p>
        </p:txBody>
      </p:sp>
    </p:spTree>
    <p:extLst>
      <p:ext uri="{BB962C8B-B14F-4D97-AF65-F5344CB8AC3E}">
        <p14:creationId xmlns:p14="http://schemas.microsoft.com/office/powerpoint/2010/main" val="19240221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1</a:t>
            </a:fld>
            <a:endParaRPr lang="en-US"/>
          </a:p>
        </p:txBody>
      </p:sp>
    </p:spTree>
    <p:extLst>
      <p:ext uri="{BB962C8B-B14F-4D97-AF65-F5344CB8AC3E}">
        <p14:creationId xmlns:p14="http://schemas.microsoft.com/office/powerpoint/2010/main" val="235209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10</a:t>
            </a:fld>
            <a:endParaRPr lang="en-US"/>
          </a:p>
        </p:txBody>
      </p:sp>
    </p:spTree>
    <p:extLst>
      <p:ext uri="{BB962C8B-B14F-4D97-AF65-F5344CB8AC3E}">
        <p14:creationId xmlns:p14="http://schemas.microsoft.com/office/powerpoint/2010/main" val="1335623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11</a:t>
            </a:fld>
            <a:endParaRPr lang="en-US"/>
          </a:p>
        </p:txBody>
      </p:sp>
    </p:spTree>
    <p:extLst>
      <p:ext uri="{BB962C8B-B14F-4D97-AF65-F5344CB8AC3E}">
        <p14:creationId xmlns:p14="http://schemas.microsoft.com/office/powerpoint/2010/main" val="15757268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12</a:t>
            </a:fld>
            <a:endParaRPr lang="en-US"/>
          </a:p>
        </p:txBody>
      </p:sp>
    </p:spTree>
    <p:extLst>
      <p:ext uri="{BB962C8B-B14F-4D97-AF65-F5344CB8AC3E}">
        <p14:creationId xmlns:p14="http://schemas.microsoft.com/office/powerpoint/2010/main" val="4022039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13</a:t>
            </a:fld>
            <a:endParaRPr lang="en-US"/>
          </a:p>
        </p:txBody>
      </p:sp>
    </p:spTree>
    <p:extLst>
      <p:ext uri="{BB962C8B-B14F-4D97-AF65-F5344CB8AC3E}">
        <p14:creationId xmlns:p14="http://schemas.microsoft.com/office/powerpoint/2010/main" val="15664696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14</a:t>
            </a:fld>
            <a:endParaRPr lang="en-US"/>
          </a:p>
        </p:txBody>
      </p:sp>
    </p:spTree>
    <p:extLst>
      <p:ext uri="{BB962C8B-B14F-4D97-AF65-F5344CB8AC3E}">
        <p14:creationId xmlns:p14="http://schemas.microsoft.com/office/powerpoint/2010/main" val="32708265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C38E23-2B44-DF40-A51C-1EE9C4B5D358}" type="slidenum">
              <a:rPr lang="en-US" smtClean="0"/>
              <a:t>15</a:t>
            </a:fld>
            <a:endParaRPr lang="en-US"/>
          </a:p>
        </p:txBody>
      </p:sp>
    </p:spTree>
    <p:extLst>
      <p:ext uri="{BB962C8B-B14F-4D97-AF65-F5344CB8AC3E}">
        <p14:creationId xmlns:p14="http://schemas.microsoft.com/office/powerpoint/2010/main" val="3193545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2</a:t>
            </a:fld>
            <a:endParaRPr lang="en-US"/>
          </a:p>
        </p:txBody>
      </p:sp>
    </p:spTree>
    <p:extLst>
      <p:ext uri="{BB962C8B-B14F-4D97-AF65-F5344CB8AC3E}">
        <p14:creationId xmlns:p14="http://schemas.microsoft.com/office/powerpoint/2010/main" val="4160967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Have you read the article that was shared in the email from VP McMahon?</a:t>
            </a:r>
          </a:p>
          <a:p>
            <a:r>
              <a:rPr lang="en-US">
                <a:cs typeface="Calibri"/>
              </a:rPr>
              <a:t>How did it make you feel?</a:t>
            </a:r>
          </a:p>
          <a:p>
            <a:r>
              <a:rPr lang="en-US">
                <a:cs typeface="Calibri"/>
              </a:rPr>
              <a:t>Is there anything related to the incident that you want to share or discuss now?</a:t>
            </a:r>
          </a:p>
          <a:p>
            <a:r>
              <a:rPr lang="en-US">
                <a:cs typeface="Calibri"/>
              </a:rPr>
              <a:t>Would you feel comfortable reporting on or off campus? </a:t>
            </a:r>
          </a:p>
          <a:p>
            <a:r>
              <a:rPr lang="en-US">
                <a:cs typeface="Calibri"/>
              </a:rPr>
              <a:t>Do you know where to report?</a:t>
            </a:r>
          </a:p>
        </p:txBody>
      </p:sp>
      <p:sp>
        <p:nvSpPr>
          <p:cNvPr id="4" name="Slide Number Placeholder 3"/>
          <p:cNvSpPr>
            <a:spLocks noGrp="1"/>
          </p:cNvSpPr>
          <p:nvPr>
            <p:ph type="sldNum" sz="quarter" idx="5"/>
          </p:nvPr>
        </p:nvSpPr>
        <p:spPr/>
        <p:txBody>
          <a:bodyPr/>
          <a:lstStyle/>
          <a:p>
            <a:fld id="{C0C38E23-2B44-DF40-A51C-1EE9C4B5D358}" type="slidenum">
              <a:rPr lang="en-US" smtClean="0"/>
              <a:t>3</a:t>
            </a:fld>
            <a:endParaRPr lang="en-US"/>
          </a:p>
        </p:txBody>
      </p:sp>
    </p:spTree>
    <p:extLst>
      <p:ext uri="{BB962C8B-B14F-4D97-AF65-F5344CB8AC3E}">
        <p14:creationId xmlns:p14="http://schemas.microsoft.com/office/powerpoint/2010/main" val="3751175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4</a:t>
            </a:fld>
            <a:endParaRPr lang="en-US"/>
          </a:p>
        </p:txBody>
      </p:sp>
    </p:spTree>
    <p:extLst>
      <p:ext uri="{BB962C8B-B14F-4D97-AF65-F5344CB8AC3E}">
        <p14:creationId xmlns:p14="http://schemas.microsoft.com/office/powerpoint/2010/main" val="3785230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5</a:t>
            </a:fld>
            <a:endParaRPr lang="en-US"/>
          </a:p>
        </p:txBody>
      </p:sp>
    </p:spTree>
    <p:extLst>
      <p:ext uri="{BB962C8B-B14F-4D97-AF65-F5344CB8AC3E}">
        <p14:creationId xmlns:p14="http://schemas.microsoft.com/office/powerpoint/2010/main" val="36509192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6</a:t>
            </a:fld>
            <a:endParaRPr lang="en-US"/>
          </a:p>
        </p:txBody>
      </p:sp>
    </p:spTree>
    <p:extLst>
      <p:ext uri="{BB962C8B-B14F-4D97-AF65-F5344CB8AC3E}">
        <p14:creationId xmlns:p14="http://schemas.microsoft.com/office/powerpoint/2010/main" val="779946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Active process -  </a:t>
            </a:r>
            <a:r>
              <a:rPr lang="en-US"/>
              <a:t>both/all parties must be engaged – e.g. incapacitated parties can’t give consent</a:t>
            </a:r>
          </a:p>
          <a:p>
            <a:r>
              <a:rPr lang="en-US" dirty="0">
                <a:cs typeface="Calibri"/>
              </a:rPr>
              <a:t>Activity Specific - </a:t>
            </a:r>
            <a:r>
              <a:rPr lang="en-US"/>
              <a:t>consent for kissing doesn’t imply consent for intimate touching or anything else</a:t>
            </a:r>
            <a:endParaRPr lang="en-US" dirty="0">
              <a:cs typeface="Calibri"/>
            </a:endParaRPr>
          </a:p>
          <a:p>
            <a:r>
              <a:rPr lang="en-US" dirty="0">
                <a:cs typeface="Calibri"/>
              </a:rPr>
              <a:t>Taken back – either party has the right to change their mind and ask to stop sexual </a:t>
            </a:r>
            <a:r>
              <a:rPr lang="en-US">
                <a:cs typeface="Calibri"/>
              </a:rPr>
              <a:t>activity</a:t>
            </a:r>
            <a:endParaRPr lang="en-US" dirty="0">
              <a:cs typeface="Calibri"/>
            </a:endParaRPr>
          </a:p>
          <a:p>
            <a:r>
              <a:rPr lang="en-US" dirty="0">
                <a:cs typeface="Calibri"/>
              </a:rPr>
              <a:t>Freely given -</a:t>
            </a:r>
            <a:r>
              <a:rPr lang="en-US" dirty="0"/>
              <a:t> </a:t>
            </a:r>
            <a:r>
              <a:rPr lang="en-US"/>
              <a:t>power imbalance (faculty or staff and student; boss and employee); emotional or other coercion</a:t>
            </a:r>
            <a:endParaRPr lang="en-US">
              <a:cs typeface="Calibri"/>
            </a:endParaRPr>
          </a:p>
          <a:p>
            <a:endParaRPr lang="en-US" dirty="0">
              <a:cs typeface="Calibri"/>
            </a:endParaRPr>
          </a:p>
          <a:p>
            <a:endParaRPr lang="en-US" dirty="0">
              <a:cs typeface="Calibri"/>
            </a:endParaRPr>
          </a:p>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7</a:t>
            </a:fld>
            <a:endParaRPr lang="en-US"/>
          </a:p>
        </p:txBody>
      </p:sp>
    </p:spTree>
    <p:extLst>
      <p:ext uri="{BB962C8B-B14F-4D97-AF65-F5344CB8AC3E}">
        <p14:creationId xmlns:p14="http://schemas.microsoft.com/office/powerpoint/2010/main" val="2356714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panose="020B0604020202020204" pitchFamily="34" charset="0"/>
              <a:buChar char="•"/>
            </a:pPr>
            <a:r>
              <a:rPr lang="en-US" dirty="0"/>
              <a:t>Most of us get the greens, </a:t>
            </a:r>
            <a:r>
              <a:rPr lang="en-US" i="0" dirty="0"/>
              <a:t>and </a:t>
            </a:r>
            <a:r>
              <a:rPr lang="en-US" dirty="0"/>
              <a:t>many </a:t>
            </a:r>
            <a:r>
              <a:rPr lang="en-US" i="0" dirty="0"/>
              <a:t>can </a:t>
            </a:r>
            <a:r>
              <a:rPr lang="en-US" dirty="0"/>
              <a:t>identify the reds. We usually respect </a:t>
            </a:r>
            <a:r>
              <a:rPr lang="en-US" i="0" dirty="0"/>
              <a:t>a </a:t>
            </a:r>
            <a:r>
              <a:rPr lang="en-US" dirty="0"/>
              <a:t>red light </a:t>
            </a:r>
            <a:r>
              <a:rPr lang="en-US" i="0" dirty="0"/>
              <a:t>and </a:t>
            </a:r>
            <a:r>
              <a:rPr lang="en-US" dirty="0"/>
              <a:t>stop.</a:t>
            </a:r>
            <a:endParaRPr lang="en-US" dirty="0">
              <a:cs typeface="Calibri"/>
            </a:endParaRPr>
          </a:p>
          <a:p>
            <a:pPr marL="171450" indent="-171450">
              <a:buFont typeface="Arial" panose="020B0604020202020204" pitchFamily="34" charset="0"/>
              <a:buChar char="•"/>
            </a:pPr>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8</a:t>
            </a:fld>
            <a:endParaRPr lang="en-US"/>
          </a:p>
        </p:txBody>
      </p:sp>
    </p:spTree>
    <p:extLst>
      <p:ext uri="{BB962C8B-B14F-4D97-AF65-F5344CB8AC3E}">
        <p14:creationId xmlns:p14="http://schemas.microsoft.com/office/powerpoint/2010/main" val="16699166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It is hardest with the unsure/yellow signals. Like - silence or a failure of reaction is a yellow light or red light.</a:t>
            </a:r>
            <a:br>
              <a:rPr lang="en-US" dirty="0">
                <a:cs typeface="+mn-lt"/>
              </a:rPr>
            </a:br>
            <a:endParaRPr lang="en-US" dirty="0">
              <a:cs typeface="Calibri"/>
            </a:endParaRPr>
          </a:p>
          <a:p>
            <a:pPr marL="171450" indent="-171450">
              <a:buFont typeface="Arial" panose="020B0604020202020204" pitchFamily="34" charset="0"/>
              <a:buChar char="•"/>
            </a:pPr>
            <a:endParaRPr lang="en-US" dirty="0">
              <a:cs typeface="Calibri"/>
            </a:endParaRPr>
          </a:p>
        </p:txBody>
      </p:sp>
      <p:sp>
        <p:nvSpPr>
          <p:cNvPr id="4" name="Slide Number Placeholder 3"/>
          <p:cNvSpPr>
            <a:spLocks noGrp="1"/>
          </p:cNvSpPr>
          <p:nvPr>
            <p:ph type="sldNum" sz="quarter" idx="5"/>
          </p:nvPr>
        </p:nvSpPr>
        <p:spPr/>
        <p:txBody>
          <a:bodyPr/>
          <a:lstStyle/>
          <a:p>
            <a:fld id="{C0C38E23-2B44-DF40-A51C-1EE9C4B5D358}" type="slidenum">
              <a:rPr lang="en-US" smtClean="0"/>
              <a:t>9</a:t>
            </a:fld>
            <a:endParaRPr lang="en-US"/>
          </a:p>
        </p:txBody>
      </p:sp>
    </p:spTree>
    <p:extLst>
      <p:ext uri="{BB962C8B-B14F-4D97-AF65-F5344CB8AC3E}">
        <p14:creationId xmlns:p14="http://schemas.microsoft.com/office/powerpoint/2010/main" val="1058927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7AE0A23-DAA5-4D17-B9AE-B2E3356F94CC}"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39634597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AE0A23-DAA5-4D17-B9AE-B2E3356F94CC}"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294538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AE0A23-DAA5-4D17-B9AE-B2E3356F94CC}"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233235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AE0A23-DAA5-4D17-B9AE-B2E3356F94CC}"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1662922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AE0A23-DAA5-4D17-B9AE-B2E3356F94CC}" type="datetimeFigureOut">
              <a:rPr lang="en-US" smtClean="0"/>
              <a:t>10/28/2021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1306026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AE0A23-DAA5-4D17-B9AE-B2E3356F94CC}"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290749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AE0A23-DAA5-4D17-B9AE-B2E3356F94CC}" type="datetimeFigureOut">
              <a:rPr lang="en-US" smtClean="0"/>
              <a:t>10/28/2021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76938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AE0A23-DAA5-4D17-B9AE-B2E3356F94CC}" type="datetimeFigureOut">
              <a:rPr lang="en-US" smtClean="0"/>
              <a:t>10/28/2021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17648272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E0A23-DAA5-4D17-B9AE-B2E3356F94CC}" type="datetimeFigureOut">
              <a:rPr lang="en-US" smtClean="0"/>
              <a:t>10/28/2021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284539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AE0A23-DAA5-4D17-B9AE-B2E3356F94CC}"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206597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7AE0A23-DAA5-4D17-B9AE-B2E3356F94CC}" type="datetimeFigureOut">
              <a:rPr lang="en-US" smtClean="0"/>
              <a:t>10/28/2021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581B4-B912-43CD-9D75-DCA10F85273E}" type="slidenum">
              <a:rPr lang="en-US" smtClean="0"/>
              <a:t>‹#›</a:t>
            </a:fld>
            <a:endParaRPr lang="en-US"/>
          </a:p>
        </p:txBody>
      </p:sp>
    </p:spTree>
    <p:extLst>
      <p:ext uri="{BB962C8B-B14F-4D97-AF65-F5344CB8AC3E}">
        <p14:creationId xmlns:p14="http://schemas.microsoft.com/office/powerpoint/2010/main" val="3223291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AE0A23-DAA5-4D17-B9AE-B2E3356F94CC}" type="datetimeFigureOut">
              <a:rPr lang="en-US" smtClean="0"/>
              <a:t>10/28/2021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581B4-B912-43CD-9D75-DCA10F85273E}" type="slidenum">
              <a:rPr lang="en-US" smtClean="0"/>
              <a:t>‹#›</a:t>
            </a:fld>
            <a:endParaRPr lang="en-US"/>
          </a:p>
        </p:txBody>
      </p:sp>
    </p:spTree>
    <p:extLst>
      <p:ext uri="{BB962C8B-B14F-4D97-AF65-F5344CB8AC3E}">
        <p14:creationId xmlns:p14="http://schemas.microsoft.com/office/powerpoint/2010/main" val="21992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mailto:weave@csum.edu" TargetMode="External"/><Relationship Id="rId4" Type="http://schemas.openxmlformats.org/officeDocument/2006/relationships/hyperlink" Target="mailto:titleix@csum.edu"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7591" y="0"/>
            <a:ext cx="12320953" cy="6858000"/>
          </a:xfrm>
          <a:prstGeom prst="rect">
            <a:avLst/>
          </a:prstGeom>
        </p:spPr>
      </p:pic>
      <p:sp>
        <p:nvSpPr>
          <p:cNvPr id="5" name="TextBox 4"/>
          <p:cNvSpPr txBox="1"/>
          <p:nvPr/>
        </p:nvSpPr>
        <p:spPr>
          <a:xfrm>
            <a:off x="-127590" y="1478380"/>
            <a:ext cx="12319590" cy="1446550"/>
          </a:xfrm>
          <a:prstGeom prst="rect">
            <a:avLst/>
          </a:prstGeom>
          <a:noFill/>
        </p:spPr>
        <p:txBody>
          <a:bodyPr wrap="square" rtlCol="0">
            <a:spAutoFit/>
          </a:bodyPr>
          <a:lstStyle/>
          <a:p>
            <a:pPr algn="ctr"/>
            <a:r>
              <a:rPr lang="en-US" sz="4400" dirty="0">
                <a:solidFill>
                  <a:schemeClr val="bg1"/>
                </a:solidFill>
                <a:latin typeface="Helvetica" pitchFamily="2" charset="0"/>
              </a:rPr>
              <a:t>First Year Experience</a:t>
            </a:r>
          </a:p>
          <a:p>
            <a:pPr algn="ctr"/>
            <a:r>
              <a:rPr lang="en-US" sz="4400" i="1" dirty="0">
                <a:solidFill>
                  <a:schemeClr val="bg1"/>
                </a:solidFill>
                <a:latin typeface="Helvetica" pitchFamily="2" charset="0"/>
              </a:rPr>
              <a:t>Seminar 6: Title IX</a:t>
            </a:r>
          </a:p>
        </p:txBody>
      </p:sp>
      <p:sp>
        <p:nvSpPr>
          <p:cNvPr id="7" name="TextBox 6"/>
          <p:cNvSpPr txBox="1"/>
          <p:nvPr/>
        </p:nvSpPr>
        <p:spPr>
          <a:xfrm>
            <a:off x="6096000" y="4710622"/>
            <a:ext cx="5642919" cy="400110"/>
          </a:xfrm>
          <a:prstGeom prst="rect">
            <a:avLst/>
          </a:prstGeom>
          <a:noFill/>
        </p:spPr>
        <p:txBody>
          <a:bodyPr wrap="square" rtlCol="0">
            <a:spAutoFit/>
          </a:bodyPr>
          <a:lstStyle/>
          <a:p>
            <a:pPr algn="r"/>
            <a:r>
              <a:rPr lang="en-US" sz="2000" dirty="0">
                <a:solidFill>
                  <a:schemeClr val="bg1"/>
                </a:solidFill>
                <a:latin typeface="Helvetica" pitchFamily="2" charset="0"/>
              </a:rPr>
              <a:t>11/2 and 11/4/2021</a:t>
            </a:r>
          </a:p>
        </p:txBody>
      </p:sp>
    </p:spTree>
    <p:extLst>
      <p:ext uri="{BB962C8B-B14F-4D97-AF65-F5344CB8AC3E}">
        <p14:creationId xmlns:p14="http://schemas.microsoft.com/office/powerpoint/2010/main" val="304071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3493902" y="457200"/>
            <a:ext cx="5204193" cy="769441"/>
          </a:xfrm>
          <a:prstGeom prst="rect">
            <a:avLst/>
          </a:prstGeom>
          <a:noFill/>
        </p:spPr>
        <p:txBody>
          <a:bodyPr wrap="square" lIns="91440" tIns="45720" rIns="91440" bIns="45720" rtlCol="0" anchor="t">
            <a:spAutoFit/>
          </a:bodyPr>
          <a:lstStyle/>
          <a:p>
            <a:pPr algn="ctr"/>
            <a:r>
              <a:rPr lang="en-US" sz="4400" dirty="0">
                <a:solidFill>
                  <a:srgbClr val="004B85"/>
                </a:solidFill>
                <a:latin typeface="Helvetica"/>
                <a:cs typeface="Helvetica"/>
              </a:rPr>
              <a:t> Activity</a:t>
            </a:r>
            <a:endParaRPr lang="en-US" sz="4400" dirty="0">
              <a:latin typeface="Helvetica"/>
              <a:cs typeface="Helvetica"/>
            </a:endParaRPr>
          </a:p>
        </p:txBody>
      </p:sp>
      <p:sp>
        <p:nvSpPr>
          <p:cNvPr id="9" name="TextBox 8"/>
          <p:cNvSpPr txBox="1"/>
          <p:nvPr/>
        </p:nvSpPr>
        <p:spPr>
          <a:xfrm>
            <a:off x="1523998" y="1371600"/>
            <a:ext cx="9144000" cy="954107"/>
          </a:xfrm>
          <a:prstGeom prst="rect">
            <a:avLst/>
          </a:prstGeom>
          <a:noFill/>
        </p:spPr>
        <p:txBody>
          <a:bodyPr wrap="square" lIns="91440" tIns="45720" rIns="91440" bIns="45720" rtlCol="0" anchor="t">
            <a:spAutoFit/>
          </a:bodyPr>
          <a:lstStyle/>
          <a:p>
            <a:r>
              <a:rPr lang="en-US" sz="2800" dirty="0">
                <a:latin typeface="Garamond" panose="02020404030301010803" pitchFamily="18" charset="0"/>
                <a:ea typeface="+mn-lt"/>
                <a:cs typeface="+mn-lt"/>
              </a:rPr>
              <a:t>Get in two groups and discuss the following scenarios, do you think the light is green, red or yellow? Why?</a:t>
            </a:r>
            <a:endParaRPr lang="en-US" sz="2800" dirty="0">
              <a:latin typeface="Garamond" panose="02020404030301010803" pitchFamily="18" charset="0"/>
            </a:endParaRPr>
          </a:p>
        </p:txBody>
      </p:sp>
    </p:spTree>
    <p:extLst>
      <p:ext uri="{BB962C8B-B14F-4D97-AF65-F5344CB8AC3E}">
        <p14:creationId xmlns:p14="http://schemas.microsoft.com/office/powerpoint/2010/main" val="380345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3493902" y="457200"/>
            <a:ext cx="5204193" cy="769441"/>
          </a:xfrm>
          <a:prstGeom prst="rect">
            <a:avLst/>
          </a:prstGeom>
          <a:noFill/>
        </p:spPr>
        <p:txBody>
          <a:bodyPr wrap="square" lIns="91440" tIns="45720" rIns="91440" bIns="45720" rtlCol="0" anchor="t">
            <a:spAutoFit/>
          </a:bodyPr>
          <a:lstStyle/>
          <a:p>
            <a:pPr algn="ctr"/>
            <a:r>
              <a:rPr lang="en-US" sz="4400" dirty="0">
                <a:solidFill>
                  <a:srgbClr val="004B85"/>
                </a:solidFill>
                <a:latin typeface="Helvetica"/>
                <a:cs typeface="Helvetica"/>
              </a:rPr>
              <a:t> Activity</a:t>
            </a:r>
            <a:endParaRPr lang="en-US" sz="4400" dirty="0">
              <a:latin typeface="Helvetica"/>
              <a:cs typeface="Helvetica"/>
            </a:endParaRPr>
          </a:p>
        </p:txBody>
      </p:sp>
      <p:graphicFrame>
        <p:nvGraphicFramePr>
          <p:cNvPr id="5" name="Table 9">
            <a:extLst>
              <a:ext uri="{FF2B5EF4-FFF2-40B4-BE49-F238E27FC236}">
                <a16:creationId xmlns:a16="http://schemas.microsoft.com/office/drawing/2014/main" id="{D68316A3-4961-4032-BEC0-154E8BF090C5}"/>
              </a:ext>
            </a:extLst>
          </p:cNvPr>
          <p:cNvGraphicFramePr>
            <a:graphicFrameLocks noGrp="1"/>
          </p:cNvGraphicFramePr>
          <p:nvPr>
            <p:extLst>
              <p:ext uri="{D42A27DB-BD31-4B8C-83A1-F6EECF244321}">
                <p14:modId xmlns:p14="http://schemas.microsoft.com/office/powerpoint/2010/main" val="1058888524"/>
              </p:ext>
            </p:extLst>
          </p:nvPr>
        </p:nvGraphicFramePr>
        <p:xfrm>
          <a:off x="386314" y="1371600"/>
          <a:ext cx="11419368" cy="3901440"/>
        </p:xfrm>
        <a:graphic>
          <a:graphicData uri="http://schemas.openxmlformats.org/drawingml/2006/table">
            <a:tbl>
              <a:tblPr firstRow="1" bandRow="1">
                <a:tableStyleId>{5C22544A-7EE6-4342-B048-85BDC9FD1C3A}</a:tableStyleId>
              </a:tblPr>
              <a:tblGrid>
                <a:gridCol w="5709684">
                  <a:extLst>
                    <a:ext uri="{9D8B030D-6E8A-4147-A177-3AD203B41FA5}">
                      <a16:colId xmlns:a16="http://schemas.microsoft.com/office/drawing/2014/main" val="1381386416"/>
                    </a:ext>
                  </a:extLst>
                </a:gridCol>
                <a:gridCol w="5709684">
                  <a:extLst>
                    <a:ext uri="{9D8B030D-6E8A-4147-A177-3AD203B41FA5}">
                      <a16:colId xmlns:a16="http://schemas.microsoft.com/office/drawing/2014/main" val="2664470383"/>
                    </a:ext>
                  </a:extLst>
                </a:gridCol>
              </a:tblGrid>
              <a:tr h="370840">
                <a:tc>
                  <a:txBody>
                    <a:bodyPr/>
                    <a:lstStyle/>
                    <a:p>
                      <a:pPr algn="ctr"/>
                      <a:r>
                        <a:rPr lang="en-US" sz="2800" dirty="0">
                          <a:latin typeface="Garamond" panose="02020404030301010803" pitchFamily="18" charset="0"/>
                        </a:rPr>
                        <a:t>Group 1</a:t>
                      </a:r>
                    </a:p>
                  </a:txBody>
                  <a:tcPr/>
                </a:tc>
                <a:tc>
                  <a:txBody>
                    <a:bodyPr/>
                    <a:lstStyle/>
                    <a:p>
                      <a:pPr algn="ctr"/>
                      <a:r>
                        <a:rPr lang="en-US" sz="2800" dirty="0">
                          <a:latin typeface="Garamond" panose="02020404030301010803" pitchFamily="18" charset="0"/>
                        </a:rPr>
                        <a:t>Group 2</a:t>
                      </a:r>
                    </a:p>
                  </a:txBody>
                  <a:tcPr/>
                </a:tc>
                <a:extLst>
                  <a:ext uri="{0D108BD9-81ED-4DB2-BD59-A6C34878D82A}">
                    <a16:rowId xmlns:a16="http://schemas.microsoft.com/office/drawing/2014/main" val="3782780255"/>
                  </a:ext>
                </a:extLst>
              </a:tr>
              <a:tr h="370840">
                <a:tc>
                  <a:txBody>
                    <a:bodyPr/>
                    <a:lstStyle/>
                    <a:p>
                      <a:r>
                        <a:rPr lang="en-US" sz="2400" dirty="0">
                          <a:latin typeface="Garamond" panose="02020404030301010803" pitchFamily="18" charset="0"/>
                        </a:rPr>
                        <a:t>Taylor and Brandy have previously hung out together with mutual friends, but lately they have been spending more time alone. When they were in Taylor’s room watching a movie, Brandy put an arm around Taylor and started kissing Taylor’s neck. Taylor kept watching the movie and didn’t say anything. </a:t>
                      </a:r>
                    </a:p>
                  </a:txBody>
                  <a:tcPr/>
                </a:tc>
                <a:tc>
                  <a:txBody>
                    <a:bodyPr/>
                    <a:lstStyle/>
                    <a:p>
                      <a:r>
                        <a:rPr lang="en-US" sz="2400" dirty="0">
                          <a:latin typeface="Garamond" panose="02020404030301010803" pitchFamily="18" charset="0"/>
                        </a:rPr>
                        <a:t>Tory and Jean are at a party together. Tory and Jean are totally into each other. Both are enjoying the party and drinking. Tory tries to kiss Jean and Jean says, “let’s get out of here.” They both try to weave through the crowd. Once in the back yard, Jean is leaning on Tony and unstable. Jean is far more drunk than Tory. They get to a quiet corner and Tory kisses Jean and touch Jean all over. </a:t>
                      </a:r>
                    </a:p>
                  </a:txBody>
                  <a:tcPr/>
                </a:tc>
                <a:extLst>
                  <a:ext uri="{0D108BD9-81ED-4DB2-BD59-A6C34878D82A}">
                    <a16:rowId xmlns:a16="http://schemas.microsoft.com/office/drawing/2014/main" val="2857124636"/>
                  </a:ext>
                </a:extLst>
              </a:tr>
            </a:tbl>
          </a:graphicData>
        </a:graphic>
      </p:graphicFrame>
    </p:spTree>
    <p:extLst>
      <p:ext uri="{BB962C8B-B14F-4D97-AF65-F5344CB8AC3E}">
        <p14:creationId xmlns:p14="http://schemas.microsoft.com/office/powerpoint/2010/main" val="1898643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3493902" y="457200"/>
            <a:ext cx="5204193" cy="769441"/>
          </a:xfrm>
          <a:prstGeom prst="rect">
            <a:avLst/>
          </a:prstGeom>
          <a:noFill/>
        </p:spPr>
        <p:txBody>
          <a:bodyPr wrap="square" lIns="91440" tIns="45720" rIns="91440" bIns="45720" rtlCol="0" anchor="t">
            <a:spAutoFit/>
          </a:bodyPr>
          <a:lstStyle/>
          <a:p>
            <a:pPr algn="ctr"/>
            <a:r>
              <a:rPr lang="en-US" sz="4400" dirty="0">
                <a:solidFill>
                  <a:srgbClr val="004B85"/>
                </a:solidFill>
                <a:latin typeface="Helvetica"/>
                <a:cs typeface="Helvetica"/>
              </a:rPr>
              <a:t> Activity</a:t>
            </a:r>
            <a:endParaRPr lang="en-US" sz="4400" dirty="0">
              <a:latin typeface="Helvetica"/>
              <a:cs typeface="Helvetica"/>
            </a:endParaRPr>
          </a:p>
        </p:txBody>
      </p:sp>
      <p:graphicFrame>
        <p:nvGraphicFramePr>
          <p:cNvPr id="5" name="Table 9">
            <a:extLst>
              <a:ext uri="{FF2B5EF4-FFF2-40B4-BE49-F238E27FC236}">
                <a16:creationId xmlns:a16="http://schemas.microsoft.com/office/drawing/2014/main" id="{D68316A3-4961-4032-BEC0-154E8BF090C5}"/>
              </a:ext>
            </a:extLst>
          </p:cNvPr>
          <p:cNvGraphicFramePr>
            <a:graphicFrameLocks noGrp="1"/>
          </p:cNvGraphicFramePr>
          <p:nvPr>
            <p:extLst>
              <p:ext uri="{D42A27DB-BD31-4B8C-83A1-F6EECF244321}">
                <p14:modId xmlns:p14="http://schemas.microsoft.com/office/powerpoint/2010/main" val="1509838002"/>
              </p:ext>
            </p:extLst>
          </p:nvPr>
        </p:nvGraphicFramePr>
        <p:xfrm>
          <a:off x="386314" y="1371600"/>
          <a:ext cx="11419368" cy="3901440"/>
        </p:xfrm>
        <a:graphic>
          <a:graphicData uri="http://schemas.openxmlformats.org/drawingml/2006/table">
            <a:tbl>
              <a:tblPr firstRow="1" bandRow="1">
                <a:tableStyleId>{5C22544A-7EE6-4342-B048-85BDC9FD1C3A}</a:tableStyleId>
              </a:tblPr>
              <a:tblGrid>
                <a:gridCol w="5709684">
                  <a:extLst>
                    <a:ext uri="{9D8B030D-6E8A-4147-A177-3AD203B41FA5}">
                      <a16:colId xmlns:a16="http://schemas.microsoft.com/office/drawing/2014/main" val="1381386416"/>
                    </a:ext>
                  </a:extLst>
                </a:gridCol>
                <a:gridCol w="5709684">
                  <a:extLst>
                    <a:ext uri="{9D8B030D-6E8A-4147-A177-3AD203B41FA5}">
                      <a16:colId xmlns:a16="http://schemas.microsoft.com/office/drawing/2014/main" val="2664470383"/>
                    </a:ext>
                  </a:extLst>
                </a:gridCol>
              </a:tblGrid>
              <a:tr h="370840">
                <a:tc>
                  <a:txBody>
                    <a:bodyPr/>
                    <a:lstStyle/>
                    <a:p>
                      <a:pPr algn="ctr"/>
                      <a:r>
                        <a:rPr lang="en-US" sz="2800" dirty="0">
                          <a:latin typeface="Garamond" panose="02020404030301010803" pitchFamily="18" charset="0"/>
                        </a:rPr>
                        <a:t>Group 1</a:t>
                      </a:r>
                    </a:p>
                  </a:txBody>
                  <a:tcPr/>
                </a:tc>
                <a:tc>
                  <a:txBody>
                    <a:bodyPr/>
                    <a:lstStyle/>
                    <a:p>
                      <a:pPr algn="ctr"/>
                      <a:r>
                        <a:rPr lang="en-US" sz="2800" dirty="0">
                          <a:latin typeface="Garamond" panose="02020404030301010803" pitchFamily="18" charset="0"/>
                        </a:rPr>
                        <a:t>Group 2</a:t>
                      </a:r>
                    </a:p>
                  </a:txBody>
                  <a:tcPr/>
                </a:tc>
                <a:extLst>
                  <a:ext uri="{0D108BD9-81ED-4DB2-BD59-A6C34878D82A}">
                    <a16:rowId xmlns:a16="http://schemas.microsoft.com/office/drawing/2014/main" val="3782780255"/>
                  </a:ext>
                </a:extLst>
              </a:tr>
              <a:tr h="370840">
                <a:tc>
                  <a:txBody>
                    <a:bodyPr/>
                    <a:lstStyle/>
                    <a:p>
                      <a:r>
                        <a:rPr lang="en-US" sz="2400" dirty="0">
                          <a:latin typeface="Garamond" panose="02020404030301010803" pitchFamily="18" charset="0"/>
                        </a:rPr>
                        <a:t>Lu and Sky are dating. They have kissed a lot, and both are enjoying it. While they are kissing, Lu asks Sky if Lu can go further. Sky smiles and kisses Lu again. </a:t>
                      </a:r>
                    </a:p>
                  </a:txBody>
                  <a:tcPr/>
                </a:tc>
                <a:tc>
                  <a:txBody>
                    <a:bodyPr/>
                    <a:lstStyle/>
                    <a:p>
                      <a:r>
                        <a:rPr lang="en-US" sz="2400" dirty="0">
                          <a:latin typeface="Garamond" panose="02020404030301010803" pitchFamily="18" charset="0"/>
                        </a:rPr>
                        <a:t>Lamar and Freddie have been hanging out together. They are starting to realize they like each other a lot. One evening after class, Lamar asks Freddie on a date. Freddie says, “I can’t wait.” That night, Lamar texts Freddie to ask if they could go to Lamar’s room after their date. Freddie sends a thumbs up emoji. </a:t>
                      </a:r>
                      <a:r>
                        <a:rPr lang="en-US" sz="2400">
                          <a:latin typeface="Garamond" panose="02020404030301010803" pitchFamily="18" charset="0"/>
                        </a:rPr>
                        <a:t>Immediately after, Lamar decides to send Freddie a nude picture of himself.</a:t>
                      </a:r>
                      <a:endParaRPr lang="en-US" sz="2400" dirty="0">
                        <a:latin typeface="Garamond" panose="02020404030301010803" pitchFamily="18" charset="0"/>
                      </a:endParaRPr>
                    </a:p>
                  </a:txBody>
                  <a:tcPr/>
                </a:tc>
                <a:extLst>
                  <a:ext uri="{0D108BD9-81ED-4DB2-BD59-A6C34878D82A}">
                    <a16:rowId xmlns:a16="http://schemas.microsoft.com/office/drawing/2014/main" val="2857124636"/>
                  </a:ext>
                </a:extLst>
              </a:tr>
            </a:tbl>
          </a:graphicData>
        </a:graphic>
      </p:graphicFrame>
    </p:spTree>
    <p:extLst>
      <p:ext uri="{BB962C8B-B14F-4D97-AF65-F5344CB8AC3E}">
        <p14:creationId xmlns:p14="http://schemas.microsoft.com/office/powerpoint/2010/main" val="36438476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3493902" y="457200"/>
            <a:ext cx="5204193" cy="769441"/>
          </a:xfrm>
          <a:prstGeom prst="rect">
            <a:avLst/>
          </a:prstGeom>
          <a:noFill/>
        </p:spPr>
        <p:txBody>
          <a:bodyPr wrap="square" lIns="91440" tIns="45720" rIns="91440" bIns="45720" rtlCol="0" anchor="t">
            <a:spAutoFit/>
          </a:bodyPr>
          <a:lstStyle/>
          <a:p>
            <a:pPr algn="ctr"/>
            <a:r>
              <a:rPr lang="en-US" sz="4400">
                <a:solidFill>
                  <a:srgbClr val="004B85"/>
                </a:solidFill>
                <a:latin typeface="Helvetica"/>
                <a:cs typeface="Helvetica"/>
              </a:rPr>
              <a:t>Resources</a:t>
            </a:r>
            <a:endParaRPr lang="en-US" sz="4400" dirty="0">
              <a:latin typeface="Helvetica"/>
              <a:cs typeface="Helvetica"/>
            </a:endParaRPr>
          </a:p>
        </p:txBody>
      </p:sp>
      <p:sp>
        <p:nvSpPr>
          <p:cNvPr id="9" name="TextBox 8"/>
          <p:cNvSpPr txBox="1"/>
          <p:nvPr/>
        </p:nvSpPr>
        <p:spPr>
          <a:xfrm>
            <a:off x="1523998" y="1571721"/>
            <a:ext cx="9144000" cy="2677656"/>
          </a:xfrm>
          <a:prstGeom prst="rect">
            <a:avLst/>
          </a:prstGeom>
          <a:noFill/>
        </p:spPr>
        <p:txBody>
          <a:bodyPr wrap="square" lIns="91440" tIns="45720" rIns="91440" bIns="45720" rtlCol="0" anchor="t">
            <a:spAutoFit/>
          </a:bodyPr>
          <a:lstStyle/>
          <a:p>
            <a:r>
              <a:rPr lang="en-US" sz="2800" b="1" dirty="0">
                <a:latin typeface="Garamond" panose="02020404030301010803" pitchFamily="18" charset="0"/>
                <a:ea typeface="+mn-lt"/>
                <a:cs typeface="+mn-lt"/>
              </a:rPr>
              <a:t>For reporting and Supportive Measures</a:t>
            </a:r>
          </a:p>
          <a:p>
            <a:pPr marL="457200" indent="-457200">
              <a:buFont typeface="Arial" panose="020B0604020202020204" pitchFamily="34" charset="0"/>
              <a:buChar char="•"/>
            </a:pPr>
            <a:r>
              <a:rPr lang="en-US" sz="2800" dirty="0">
                <a:latin typeface="Garamond" panose="02020404030301010803" pitchFamily="18" charset="0"/>
                <a:ea typeface="+mn-lt"/>
                <a:cs typeface="+mn-lt"/>
              </a:rPr>
              <a:t>Title IX – Vineeta Dhillon | </a:t>
            </a:r>
            <a:r>
              <a:rPr lang="en-US" sz="2800" dirty="0">
                <a:latin typeface="Garamond" panose="02020404030301010803" pitchFamily="18" charset="0"/>
                <a:ea typeface="+mn-lt"/>
                <a:cs typeface="+mn-lt"/>
                <a:hlinkClick r:id="rId4"/>
              </a:rPr>
              <a:t>titleix@csum.edu</a:t>
            </a:r>
            <a:endParaRPr lang="en-US" sz="2800" dirty="0">
              <a:latin typeface="Garamond" panose="02020404030301010803" pitchFamily="18" charset="0"/>
              <a:ea typeface="+mn-lt"/>
              <a:cs typeface="+mn-lt"/>
            </a:endParaRPr>
          </a:p>
          <a:p>
            <a:endParaRPr lang="en-US" sz="2800" dirty="0">
              <a:latin typeface="Garamond" panose="02020404030301010803" pitchFamily="18" charset="0"/>
              <a:ea typeface="+mn-lt"/>
              <a:cs typeface="+mn-lt"/>
            </a:endParaRPr>
          </a:p>
          <a:p>
            <a:r>
              <a:rPr lang="en-US" sz="2800" b="1" dirty="0">
                <a:latin typeface="Garamond" panose="02020404030301010803" pitchFamily="18" charset="0"/>
                <a:ea typeface="+mn-lt"/>
                <a:cs typeface="+mn-lt"/>
              </a:rPr>
              <a:t>Confidential Support</a:t>
            </a:r>
            <a:endParaRPr lang="en-US" b="1" dirty="0">
              <a:latin typeface="Garamond" panose="02020404030301010803" pitchFamily="18" charset="0"/>
              <a:ea typeface="+mn-lt"/>
              <a:cs typeface="+mn-lt"/>
            </a:endParaRPr>
          </a:p>
          <a:p>
            <a:pPr marL="457200" indent="-457200">
              <a:buFont typeface="Arial" panose="020B0604020202020204" pitchFamily="34" charset="0"/>
              <a:buChar char="•"/>
            </a:pPr>
            <a:r>
              <a:rPr lang="en-US" sz="2800" dirty="0">
                <a:latin typeface="Garamond" panose="02020404030301010803" pitchFamily="18" charset="0"/>
                <a:cs typeface="Calibri"/>
              </a:rPr>
              <a:t>Counseling &amp; Psychological Services (CAPS) </a:t>
            </a:r>
          </a:p>
          <a:p>
            <a:pPr marL="457200" indent="-457200">
              <a:buFont typeface="Arial" panose="020B0604020202020204" pitchFamily="34" charset="0"/>
              <a:buChar char="•"/>
            </a:pPr>
            <a:r>
              <a:rPr lang="en-US" sz="2800" dirty="0">
                <a:latin typeface="Garamond" panose="02020404030301010803" pitchFamily="18" charset="0"/>
                <a:cs typeface="Calibri"/>
              </a:rPr>
              <a:t>Campus Advocate -  Jess Lucia | </a:t>
            </a:r>
            <a:r>
              <a:rPr lang="en-US" sz="2800" dirty="0">
                <a:latin typeface="Garamond" panose="02020404030301010803" pitchFamily="18" charset="0"/>
                <a:cs typeface="Calibri"/>
                <a:hlinkClick r:id="rId5"/>
              </a:rPr>
              <a:t>weave@csum.edu</a:t>
            </a:r>
            <a:endParaRPr lang="en-US" sz="2800" dirty="0">
              <a:latin typeface="Garamond" panose="02020404030301010803" pitchFamily="18" charset="0"/>
              <a:cs typeface="Calibri"/>
            </a:endParaRPr>
          </a:p>
        </p:txBody>
      </p:sp>
    </p:spTree>
    <p:extLst>
      <p:ext uri="{BB962C8B-B14F-4D97-AF65-F5344CB8AC3E}">
        <p14:creationId xmlns:p14="http://schemas.microsoft.com/office/powerpoint/2010/main" val="2177403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0" y="457200"/>
            <a:ext cx="12192000" cy="769441"/>
          </a:xfrm>
          <a:prstGeom prst="rect">
            <a:avLst/>
          </a:prstGeom>
          <a:noFill/>
        </p:spPr>
        <p:txBody>
          <a:bodyPr wrap="square" rtlCol="0">
            <a:spAutoFit/>
          </a:bodyPr>
          <a:lstStyle/>
          <a:p>
            <a:pPr algn="ctr"/>
            <a:r>
              <a:rPr lang="en-US" sz="4400" dirty="0">
                <a:solidFill>
                  <a:srgbClr val="004B85"/>
                </a:solidFill>
                <a:latin typeface="Helvetica" pitchFamily="2" charset="0"/>
              </a:rPr>
              <a:t>Questions and Wrap-Up</a:t>
            </a:r>
            <a:endParaRPr lang="en-US" sz="4400" dirty="0"/>
          </a:p>
        </p:txBody>
      </p:sp>
    </p:spTree>
    <p:extLst>
      <p:ext uri="{BB962C8B-B14F-4D97-AF65-F5344CB8AC3E}">
        <p14:creationId xmlns:p14="http://schemas.microsoft.com/office/powerpoint/2010/main" val="3797217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29030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10" name="TextBox 9">
            <a:extLst>
              <a:ext uri="{FF2B5EF4-FFF2-40B4-BE49-F238E27FC236}">
                <a16:creationId xmlns:a16="http://schemas.microsoft.com/office/drawing/2014/main" id="{14811702-5DF9-4630-BB1A-6D3A3F872A62}"/>
              </a:ext>
            </a:extLst>
          </p:cNvPr>
          <p:cNvSpPr txBox="1"/>
          <p:nvPr/>
        </p:nvSpPr>
        <p:spPr>
          <a:xfrm>
            <a:off x="1524000" y="1371600"/>
            <a:ext cx="9144000" cy="3064172"/>
          </a:xfrm>
          <a:prstGeom prst="rect">
            <a:avLst/>
          </a:prstGeom>
          <a:noFill/>
        </p:spPr>
        <p:txBody>
          <a:bodyPr wrap="square" lIns="91440" tIns="45720" rIns="91440" bIns="45720" anchor="t">
            <a:spAutoFit/>
          </a:bodyPr>
          <a:lstStyle/>
          <a:p>
            <a:pPr marL="228600" indent="-228600">
              <a:lnSpc>
                <a:spcPct val="90000"/>
              </a:lnSpc>
              <a:spcBef>
                <a:spcPts val="1000"/>
              </a:spcBef>
              <a:buFont typeface="Arial" panose="020B0604020202020204" pitchFamily="34" charset="0"/>
              <a:buChar char="•"/>
              <a:defRPr/>
            </a:pPr>
            <a:r>
              <a:rPr kumimoji="0" lang="en-US" sz="2800" b="0" i="0" u="none" strike="noStrike" kern="1200" cap="none" spc="0" normalizeH="0" baseline="0" noProof="0" dirty="0">
                <a:ln>
                  <a:noFill/>
                </a:ln>
                <a:effectLst/>
                <a:uLnTx/>
                <a:uFillTx/>
                <a:latin typeface="Garamond"/>
              </a:rPr>
              <a:t>Welcome </a:t>
            </a:r>
            <a:r>
              <a:rPr lang="en-US" sz="2800" i="1" dirty="0">
                <a:latin typeface="Garamond"/>
              </a:rPr>
              <a:t>(2 minutes)</a:t>
            </a:r>
            <a:endParaRPr kumimoji="0" lang="en-US" sz="2800" b="0" i="0" u="none" strike="noStrike" kern="1200" cap="none" spc="0" normalizeH="0" baseline="0" noProof="0" dirty="0">
              <a:ln>
                <a:noFill/>
              </a:ln>
              <a:effectLst/>
              <a:uLnTx/>
              <a:uFillTx/>
              <a:latin typeface="Garamond"/>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effectLst/>
                <a:uLnTx/>
                <a:uFillTx/>
                <a:latin typeface="Garamond"/>
              </a:rPr>
              <a:t>Debrief</a:t>
            </a:r>
            <a:r>
              <a:rPr lang="en-US" sz="2800" i="1" dirty="0">
                <a:latin typeface="Garamond"/>
              </a:rPr>
              <a:t> </a:t>
            </a:r>
            <a:r>
              <a:rPr lang="en-US" sz="2800" dirty="0">
                <a:latin typeface="Garamond"/>
              </a:rPr>
              <a:t>USMMA Sexual Assault case </a:t>
            </a:r>
            <a:r>
              <a:rPr kumimoji="0" lang="en-US" sz="2800" b="0" i="1" u="none" strike="noStrike" kern="1200" cap="none" spc="0" normalizeH="0" baseline="0" noProof="0" dirty="0">
                <a:ln>
                  <a:noFill/>
                </a:ln>
                <a:effectLst/>
                <a:uLnTx/>
                <a:uFillTx/>
                <a:latin typeface="Garamond"/>
              </a:rPr>
              <a:t>(10 minutes)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effectLst/>
                <a:uLnTx/>
                <a:uFillTx/>
                <a:latin typeface="Garamond"/>
              </a:rPr>
              <a:t>Reminder of Ground Rules</a:t>
            </a:r>
            <a:r>
              <a:rPr kumimoji="0" lang="en-US" sz="2800" b="0" i="1" u="none" strike="noStrike" kern="1200" cap="none" spc="0" normalizeH="0" baseline="0" noProof="0" dirty="0">
                <a:ln>
                  <a:noFill/>
                </a:ln>
                <a:effectLst/>
                <a:uLnTx/>
                <a:uFillTx/>
                <a:latin typeface="Garamond"/>
              </a:rPr>
              <a:t> (2 minutes)</a:t>
            </a:r>
          </a:p>
          <a:p>
            <a:pPr marL="228600" indent="-228600">
              <a:lnSpc>
                <a:spcPct val="90000"/>
              </a:lnSpc>
              <a:spcBef>
                <a:spcPts val="1000"/>
              </a:spcBef>
              <a:buFont typeface="Arial" panose="020B0604020202020204" pitchFamily="34" charset="0"/>
              <a:buChar char="•"/>
              <a:defRPr/>
            </a:pPr>
            <a:r>
              <a:rPr kumimoji="0" lang="en-US" sz="2800" b="0" i="0" u="none" strike="noStrike" kern="1200" cap="none" spc="0" normalizeH="0" baseline="0" noProof="0" dirty="0">
                <a:ln>
                  <a:noFill/>
                </a:ln>
                <a:effectLst/>
                <a:uLnTx/>
                <a:uFillTx/>
                <a:latin typeface="Garamond"/>
              </a:rPr>
              <a:t>Affirmative Consent – Definition &amp; Discussion </a:t>
            </a:r>
            <a:r>
              <a:rPr lang="en-US" sz="2800" i="1" dirty="0">
                <a:latin typeface="Garamond"/>
              </a:rPr>
              <a:t>(6 minutes)</a:t>
            </a:r>
            <a:endParaRPr kumimoji="0" lang="en-US" sz="2800" b="0" i="1" u="none" strike="noStrike" kern="1200" cap="none" spc="0" normalizeH="0" baseline="0" noProof="0" dirty="0">
              <a:ln>
                <a:noFill/>
              </a:ln>
              <a:effectLst/>
              <a:uLnTx/>
              <a:uFillTx/>
              <a:latin typeface="Garamond"/>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effectLst/>
                <a:uLnTx/>
                <a:uFillTx/>
                <a:latin typeface="Garamond"/>
              </a:rPr>
              <a:t>Activity</a:t>
            </a:r>
            <a:r>
              <a:rPr kumimoji="0" lang="en-US" sz="2800" b="0" i="1" u="none" strike="noStrike" kern="1200" cap="none" spc="0" normalizeH="0" baseline="0" noProof="0" dirty="0">
                <a:ln>
                  <a:noFill/>
                </a:ln>
                <a:effectLst/>
                <a:uLnTx/>
                <a:uFillTx/>
                <a:latin typeface="Garamond"/>
              </a:rPr>
              <a:t> (15 minutes)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effectLst/>
                <a:uLnTx/>
                <a:uFillTx/>
                <a:latin typeface="Garamond"/>
              </a:rPr>
              <a:t>Questions and Wrap Up</a:t>
            </a:r>
            <a:r>
              <a:rPr kumimoji="0" lang="en-US" sz="2800" b="0" i="1" u="none" strike="noStrike" kern="1200" cap="none" spc="0" normalizeH="0" baseline="0" noProof="0" dirty="0">
                <a:ln>
                  <a:noFill/>
                </a:ln>
                <a:effectLst/>
                <a:uLnTx/>
                <a:uFillTx/>
                <a:latin typeface="Garamond"/>
              </a:rPr>
              <a:t> (5 minutes)</a:t>
            </a:r>
          </a:p>
        </p:txBody>
      </p:sp>
      <p:sp>
        <p:nvSpPr>
          <p:cNvPr id="12" name="TextBox 11">
            <a:extLst>
              <a:ext uri="{FF2B5EF4-FFF2-40B4-BE49-F238E27FC236}">
                <a16:creationId xmlns:a16="http://schemas.microsoft.com/office/drawing/2014/main" id="{72226913-AB35-4800-9093-E37C7826F5AB}"/>
              </a:ext>
            </a:extLst>
          </p:cNvPr>
          <p:cNvSpPr txBox="1"/>
          <p:nvPr/>
        </p:nvSpPr>
        <p:spPr>
          <a:xfrm>
            <a:off x="2594975" y="457200"/>
            <a:ext cx="6680771" cy="769441"/>
          </a:xfrm>
          <a:prstGeom prst="rect">
            <a:avLst/>
          </a:prstGeom>
          <a:noFill/>
        </p:spPr>
        <p:txBody>
          <a:bodyPr wrap="square">
            <a:spAutoFit/>
          </a:bodyPr>
          <a:lstStyle/>
          <a:p>
            <a:pPr algn="ctr"/>
            <a:r>
              <a:rPr lang="en-US" sz="4400">
                <a:solidFill>
                  <a:srgbClr val="004B85"/>
                </a:solidFill>
                <a:latin typeface="Helvetica" pitchFamily="2" charset="0"/>
              </a:rPr>
              <a:t>Agenda</a:t>
            </a:r>
            <a:endParaRPr lang="en-US"/>
          </a:p>
        </p:txBody>
      </p:sp>
    </p:spTree>
    <p:extLst>
      <p:ext uri="{BB962C8B-B14F-4D97-AF65-F5344CB8AC3E}">
        <p14:creationId xmlns:p14="http://schemas.microsoft.com/office/powerpoint/2010/main" val="4136878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4" y="457200"/>
            <a:ext cx="12192000" cy="769441"/>
          </a:xfrm>
          <a:prstGeom prst="rect">
            <a:avLst/>
          </a:prstGeom>
          <a:noFill/>
        </p:spPr>
        <p:txBody>
          <a:bodyPr wrap="square" rtlCol="0">
            <a:spAutoFit/>
          </a:bodyPr>
          <a:lstStyle/>
          <a:p>
            <a:pPr algn="ctr"/>
            <a:r>
              <a:rPr lang="en-US" sz="4400">
                <a:solidFill>
                  <a:srgbClr val="004B85"/>
                </a:solidFill>
                <a:latin typeface="Helvetica" pitchFamily="2" charset="0"/>
              </a:rPr>
              <a:t>Welcome and Debrief</a:t>
            </a:r>
            <a:endParaRPr lang="en-US" sz="4400"/>
          </a:p>
        </p:txBody>
      </p:sp>
      <p:sp>
        <p:nvSpPr>
          <p:cNvPr id="9" name="TextBox 8"/>
          <p:cNvSpPr txBox="1"/>
          <p:nvPr/>
        </p:nvSpPr>
        <p:spPr>
          <a:xfrm>
            <a:off x="1524000" y="1371600"/>
            <a:ext cx="9144000" cy="3108543"/>
          </a:xfrm>
          <a:prstGeom prst="rect">
            <a:avLst/>
          </a:prstGeom>
          <a:noFill/>
        </p:spPr>
        <p:txBody>
          <a:bodyPr wrap="square" lIns="91440" tIns="45720" rIns="91440" bIns="45720" rtlCol="0" anchor="t">
            <a:spAutoFit/>
          </a:bodyPr>
          <a:lstStyle/>
          <a:p>
            <a:r>
              <a:rPr lang="en-US" sz="2800" b="1">
                <a:latin typeface="Garamond" panose="02020404030301010803" pitchFamily="18" charset="0"/>
              </a:rPr>
              <a:t>General</a:t>
            </a:r>
          </a:p>
          <a:p>
            <a:pPr marL="457200" indent="-457200">
              <a:buFont typeface="Arial" panose="020B0604020202020204" pitchFamily="34" charset="0"/>
              <a:buChar char="•"/>
            </a:pPr>
            <a:r>
              <a:rPr lang="en-US" sz="2800">
                <a:latin typeface="Garamond" panose="02020404030301010803" pitchFamily="18" charset="0"/>
              </a:rPr>
              <a:t>How’s your week going?</a:t>
            </a:r>
          </a:p>
          <a:p>
            <a:pPr marL="457200" indent="-457200">
              <a:buFont typeface="Arial" panose="020B0604020202020204" pitchFamily="34" charset="0"/>
              <a:buChar char="•"/>
            </a:pPr>
            <a:r>
              <a:rPr lang="en-US" sz="2800">
                <a:latin typeface="Garamond" panose="02020404030301010803" pitchFamily="18" charset="0"/>
              </a:rPr>
              <a:t>Are there any challenges you want to share with the group?</a:t>
            </a:r>
          </a:p>
          <a:p>
            <a:pPr marL="457200" indent="-457200">
              <a:buFont typeface="Arial" panose="020B0604020202020204" pitchFamily="34" charset="0"/>
              <a:buChar char="•"/>
            </a:pPr>
            <a:r>
              <a:rPr lang="en-US" sz="2800">
                <a:latin typeface="Garamond" panose="02020404030301010803" pitchFamily="18" charset="0"/>
              </a:rPr>
              <a:t>Are there any kudos you want to offer for someone else’s accomplishments?</a:t>
            </a:r>
          </a:p>
          <a:p>
            <a:endParaRPr lang="en-US" sz="2800">
              <a:latin typeface="Garamond" panose="02020404030301010803" pitchFamily="18" charset="0"/>
            </a:endParaRPr>
          </a:p>
          <a:p>
            <a:r>
              <a:rPr lang="en-US" sz="2800" b="1">
                <a:latin typeface="Garamond"/>
              </a:rPr>
              <a:t>Discussion around the USMMA Sexual Assault Case</a:t>
            </a:r>
          </a:p>
        </p:txBody>
      </p:sp>
    </p:spTree>
    <p:extLst>
      <p:ext uri="{BB962C8B-B14F-4D97-AF65-F5344CB8AC3E}">
        <p14:creationId xmlns:p14="http://schemas.microsoft.com/office/powerpoint/2010/main" val="137554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0" y="457200"/>
            <a:ext cx="12192000" cy="769441"/>
          </a:xfrm>
          <a:prstGeom prst="rect">
            <a:avLst/>
          </a:prstGeom>
          <a:noFill/>
        </p:spPr>
        <p:txBody>
          <a:bodyPr wrap="square" rtlCol="0">
            <a:spAutoFit/>
          </a:bodyPr>
          <a:lstStyle/>
          <a:p>
            <a:pPr algn="ctr"/>
            <a:r>
              <a:rPr lang="en-US" sz="4400" dirty="0">
                <a:solidFill>
                  <a:srgbClr val="004B85"/>
                </a:solidFill>
                <a:latin typeface="Helvetica" pitchFamily="2" charset="0"/>
              </a:rPr>
              <a:t>Reminder of Ground Rules</a:t>
            </a:r>
            <a:endParaRPr lang="en-US" sz="4400" dirty="0"/>
          </a:p>
        </p:txBody>
      </p:sp>
      <p:sp>
        <p:nvSpPr>
          <p:cNvPr id="9" name="TextBox 8"/>
          <p:cNvSpPr txBox="1"/>
          <p:nvPr/>
        </p:nvSpPr>
        <p:spPr>
          <a:xfrm>
            <a:off x="1523998" y="1371600"/>
            <a:ext cx="9144000" cy="2246769"/>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2800" dirty="0">
                <a:latin typeface="Garamond" panose="02020404030301010803" pitchFamily="18" charset="0"/>
              </a:rPr>
              <a:t>How have we agreed to communicate with each other?</a:t>
            </a:r>
          </a:p>
          <a:p>
            <a:pPr marL="457200" indent="-457200">
              <a:buFont typeface="Arial" panose="020B0604020202020204" pitchFamily="34" charset="0"/>
              <a:buChar char="•"/>
            </a:pPr>
            <a:r>
              <a:rPr lang="en-US" sz="2800" dirty="0">
                <a:latin typeface="Garamond" panose="02020404030301010803" pitchFamily="18" charset="0"/>
              </a:rPr>
              <a:t>What matters most about our interactions and this space?</a:t>
            </a:r>
          </a:p>
          <a:p>
            <a:endParaRPr lang="en-US" sz="2800" dirty="0">
              <a:latin typeface="Garamond" panose="02020404030301010803" pitchFamily="18" charset="0"/>
            </a:endParaRPr>
          </a:p>
          <a:p>
            <a:r>
              <a:rPr lang="en-US" sz="2800" dirty="0">
                <a:latin typeface="Garamond"/>
              </a:rPr>
              <a:t>If this discussion or scenarios are triggering in anyway, please let your facilitator know.</a:t>
            </a:r>
            <a:endParaRPr lang="en-US" sz="2800" dirty="0">
              <a:latin typeface="Garamond" panose="02020404030301010803" pitchFamily="18" charset="0"/>
            </a:endParaRPr>
          </a:p>
        </p:txBody>
      </p:sp>
    </p:spTree>
    <p:extLst>
      <p:ext uri="{BB962C8B-B14F-4D97-AF65-F5344CB8AC3E}">
        <p14:creationId xmlns:p14="http://schemas.microsoft.com/office/powerpoint/2010/main" val="2604320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0" y="457200"/>
            <a:ext cx="12192000" cy="769441"/>
          </a:xfrm>
          <a:prstGeom prst="rect">
            <a:avLst/>
          </a:prstGeom>
          <a:noFill/>
        </p:spPr>
        <p:txBody>
          <a:bodyPr wrap="square" rtlCol="0">
            <a:spAutoFit/>
          </a:bodyPr>
          <a:lstStyle/>
          <a:p>
            <a:pPr algn="ctr"/>
            <a:r>
              <a:rPr lang="en-US" sz="4400" dirty="0">
                <a:solidFill>
                  <a:srgbClr val="004B85"/>
                </a:solidFill>
                <a:latin typeface="Helvetica" pitchFamily="2" charset="0"/>
              </a:rPr>
              <a:t>Affirmative Consent: Policy Definition</a:t>
            </a:r>
            <a:endParaRPr lang="en-US" sz="4400" dirty="0"/>
          </a:p>
        </p:txBody>
      </p:sp>
      <p:sp>
        <p:nvSpPr>
          <p:cNvPr id="9" name="TextBox 8"/>
          <p:cNvSpPr txBox="1"/>
          <p:nvPr/>
        </p:nvSpPr>
        <p:spPr>
          <a:xfrm>
            <a:off x="1198605" y="1371600"/>
            <a:ext cx="10058400" cy="2677656"/>
          </a:xfrm>
          <a:prstGeom prst="rect">
            <a:avLst/>
          </a:prstGeom>
          <a:noFill/>
        </p:spPr>
        <p:txBody>
          <a:bodyPr wrap="square" lIns="91440" tIns="45720" rIns="91440" bIns="45720" rtlCol="0" anchor="t">
            <a:spAutoFit/>
          </a:bodyPr>
          <a:lstStyle/>
          <a:p>
            <a:pPr lvl="0"/>
            <a:r>
              <a:rPr lang="en-US" sz="2800" b="1" dirty="0">
                <a:latin typeface="Garamond" panose="02020404030301010803" pitchFamily="18" charset="0"/>
              </a:rPr>
              <a:t>Affirmative Consent</a:t>
            </a:r>
            <a:r>
              <a:rPr lang="en-US" sz="2800" dirty="0">
                <a:latin typeface="Garamond" panose="02020404030301010803" pitchFamily="18" charset="0"/>
              </a:rPr>
              <a:t> means an informed, affirmative, conscious, voluntary, and mutual agreement to engage in sexual activity. It is the responsibility of each person involved in the sexual activity to ensure that Affirmative Consent has been obtained from the other participant(s) to engage in the sexual activity. Lack of protest or resistance does not mean consent nor does silence mean consent.</a:t>
            </a:r>
            <a:endParaRPr lang="en-US" sz="2800" dirty="0">
              <a:latin typeface="Garamond" panose="02020404030301010803" pitchFamily="18" charset="0"/>
              <a:cs typeface="Calibri"/>
            </a:endParaRPr>
          </a:p>
        </p:txBody>
      </p:sp>
    </p:spTree>
    <p:extLst>
      <p:ext uri="{BB962C8B-B14F-4D97-AF65-F5344CB8AC3E}">
        <p14:creationId xmlns:p14="http://schemas.microsoft.com/office/powerpoint/2010/main" val="405932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0" y="457200"/>
            <a:ext cx="12192000" cy="769441"/>
          </a:xfrm>
          <a:prstGeom prst="rect">
            <a:avLst/>
          </a:prstGeom>
          <a:noFill/>
        </p:spPr>
        <p:txBody>
          <a:bodyPr wrap="square" rtlCol="0">
            <a:spAutoFit/>
          </a:bodyPr>
          <a:lstStyle/>
          <a:p>
            <a:pPr algn="ctr"/>
            <a:r>
              <a:rPr lang="en-US" sz="4400" dirty="0">
                <a:solidFill>
                  <a:srgbClr val="004B85"/>
                </a:solidFill>
                <a:latin typeface="Helvetica" pitchFamily="2" charset="0"/>
              </a:rPr>
              <a:t>Affirmative Consent: Policy Definition</a:t>
            </a:r>
            <a:endParaRPr lang="en-US" sz="4400" dirty="0"/>
          </a:p>
        </p:txBody>
      </p:sp>
      <p:sp>
        <p:nvSpPr>
          <p:cNvPr id="9" name="TextBox 8"/>
          <p:cNvSpPr txBox="1"/>
          <p:nvPr/>
        </p:nvSpPr>
        <p:spPr>
          <a:xfrm>
            <a:off x="1198605" y="1371600"/>
            <a:ext cx="10058400" cy="3970318"/>
          </a:xfrm>
          <a:prstGeom prst="rect">
            <a:avLst/>
          </a:prstGeom>
          <a:noFill/>
        </p:spPr>
        <p:txBody>
          <a:bodyPr wrap="square" lIns="91440" tIns="45720" rIns="91440" bIns="45720" rtlCol="0" anchor="t">
            <a:spAutoFit/>
          </a:bodyPr>
          <a:lstStyle/>
          <a:p>
            <a:pPr marL="457200" lvl="0" indent="-457200">
              <a:buFont typeface="Arial" panose="020B0604020202020204" pitchFamily="34" charset="0"/>
              <a:buChar char="•"/>
            </a:pPr>
            <a:r>
              <a:rPr lang="en-US" sz="2800" dirty="0">
                <a:latin typeface="Garamond" panose="02020404030301010803" pitchFamily="18" charset="0"/>
              </a:rPr>
              <a:t>Affirmative Consent can be withdrawn or revoked. Affirmative Consent cannot be given by a person who is incapacitated.</a:t>
            </a:r>
            <a:br>
              <a:rPr lang="en-US" sz="2800" dirty="0">
                <a:latin typeface="Garamond" panose="02020404030301010803" pitchFamily="18" charset="0"/>
              </a:rPr>
            </a:br>
            <a:endParaRPr lang="en-US" sz="2800" dirty="0">
              <a:latin typeface="Garamond" panose="02020404030301010803" pitchFamily="18" charset="0"/>
            </a:endParaRPr>
          </a:p>
          <a:p>
            <a:pPr marL="457200" lvl="0" indent="-457200">
              <a:buFont typeface="Arial" panose="020B0604020202020204" pitchFamily="34" charset="0"/>
              <a:buChar char="•"/>
            </a:pPr>
            <a:r>
              <a:rPr lang="en-US" sz="2800" dirty="0">
                <a:latin typeface="Garamond" panose="02020404030301010803" pitchFamily="18" charset="0"/>
              </a:rPr>
              <a:t>A person with a medical or mental Disability may also lack the capacity to give consent.</a:t>
            </a:r>
            <a:br>
              <a:rPr lang="en-US" sz="2800" dirty="0">
                <a:latin typeface="Garamond" panose="02020404030301010803" pitchFamily="18" charset="0"/>
              </a:rPr>
            </a:br>
            <a:endParaRPr lang="en-US" sz="2800" dirty="0">
              <a:latin typeface="Garamond" panose="02020404030301010803" pitchFamily="18" charset="0"/>
            </a:endParaRPr>
          </a:p>
          <a:p>
            <a:pPr marL="457200" lvl="0" indent="-457200">
              <a:buFont typeface="Arial" panose="020B0604020202020204" pitchFamily="34" charset="0"/>
              <a:buChar char="•"/>
            </a:pPr>
            <a:r>
              <a:rPr lang="en-US" sz="2800" dirty="0">
                <a:latin typeface="Garamond" panose="02020404030301010803" pitchFamily="18" charset="0"/>
              </a:rPr>
              <a:t>Sexual activity with a minor (under 18 years old) is never consensual because a minor is considered incapable of giving legal consent due to age.</a:t>
            </a:r>
            <a:endParaRPr lang="en-US" sz="2800" dirty="0">
              <a:latin typeface="Garamond" panose="02020404030301010803" pitchFamily="18" charset="0"/>
              <a:cs typeface="Calibri"/>
            </a:endParaRPr>
          </a:p>
        </p:txBody>
      </p:sp>
    </p:spTree>
    <p:extLst>
      <p:ext uri="{BB962C8B-B14F-4D97-AF65-F5344CB8AC3E}">
        <p14:creationId xmlns:p14="http://schemas.microsoft.com/office/powerpoint/2010/main" val="2169196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p:cNvSpPr txBox="1"/>
          <p:nvPr/>
        </p:nvSpPr>
        <p:spPr>
          <a:xfrm>
            <a:off x="3113902" y="3936258"/>
            <a:ext cx="5642919" cy="461665"/>
          </a:xfrm>
          <a:prstGeom prst="rect">
            <a:avLst/>
          </a:prstGeom>
          <a:noFill/>
        </p:spPr>
        <p:txBody>
          <a:bodyPr wrap="square" rtlCol="0">
            <a:spAutoFit/>
          </a:bodyPr>
          <a:lstStyle/>
          <a:p>
            <a:pPr algn="ctr"/>
            <a:r>
              <a:rPr lang="en-US" sz="2400" dirty="0">
                <a:solidFill>
                  <a:schemeClr val="bg1"/>
                </a:solidFill>
                <a:latin typeface="Helvetica" pitchFamily="2" charset="0"/>
              </a:rPr>
              <a:t>PRESENTATION SUB-TITLE</a:t>
            </a:r>
          </a:p>
        </p:txBody>
      </p:sp>
      <p:sp>
        <p:nvSpPr>
          <p:cNvPr id="7" name="TextBox 6"/>
          <p:cNvSpPr txBox="1"/>
          <p:nvPr/>
        </p:nvSpPr>
        <p:spPr>
          <a:xfrm>
            <a:off x="3113902" y="4887663"/>
            <a:ext cx="5642919" cy="707886"/>
          </a:xfrm>
          <a:prstGeom prst="rect">
            <a:avLst/>
          </a:prstGeom>
          <a:noFill/>
        </p:spPr>
        <p:txBody>
          <a:bodyPr wrap="square" rtlCol="0">
            <a:spAutoFit/>
          </a:bodyPr>
          <a:lstStyle/>
          <a:p>
            <a:pPr algn="ctr"/>
            <a:r>
              <a:rPr lang="en-US" sz="2000">
                <a:solidFill>
                  <a:schemeClr val="bg1"/>
                </a:solidFill>
                <a:latin typeface="Helvetica" pitchFamily="2" charset="0"/>
              </a:rPr>
              <a:t>Other Information as Necessary</a:t>
            </a:r>
          </a:p>
          <a:p>
            <a:pPr algn="ctr"/>
            <a:r>
              <a:rPr lang="en-US" sz="2000">
                <a:solidFill>
                  <a:schemeClr val="bg1"/>
                </a:solidFill>
                <a:latin typeface="Helvetica" pitchFamily="2" charset="0"/>
              </a:rPr>
              <a:t>11/15/2017</a:t>
            </a:r>
          </a:p>
        </p:txBody>
      </p:sp>
      <p:sp>
        <p:nvSpPr>
          <p:cNvPr id="8" name="TextBox 7"/>
          <p:cNvSpPr txBox="1"/>
          <p:nvPr/>
        </p:nvSpPr>
        <p:spPr>
          <a:xfrm>
            <a:off x="0" y="457200"/>
            <a:ext cx="12192000" cy="769441"/>
          </a:xfrm>
          <a:prstGeom prst="rect">
            <a:avLst/>
          </a:prstGeom>
          <a:noFill/>
        </p:spPr>
        <p:txBody>
          <a:bodyPr wrap="square" rtlCol="0">
            <a:spAutoFit/>
          </a:bodyPr>
          <a:lstStyle/>
          <a:p>
            <a:pPr algn="ctr"/>
            <a:r>
              <a:rPr lang="en-US" sz="4400" dirty="0">
                <a:solidFill>
                  <a:srgbClr val="004B85"/>
                </a:solidFill>
                <a:latin typeface="Helvetica" pitchFamily="2" charset="0"/>
              </a:rPr>
              <a:t>Affirmative Consent</a:t>
            </a:r>
            <a:endParaRPr lang="en-US" sz="4400" dirty="0"/>
          </a:p>
        </p:txBody>
      </p:sp>
      <p:sp>
        <p:nvSpPr>
          <p:cNvPr id="9" name="TextBox 8"/>
          <p:cNvSpPr txBox="1"/>
          <p:nvPr/>
        </p:nvSpPr>
        <p:spPr>
          <a:xfrm>
            <a:off x="3014113" y="1371600"/>
            <a:ext cx="6427383" cy="3970318"/>
          </a:xfrm>
          <a:prstGeom prst="rect">
            <a:avLst/>
          </a:prstGeom>
          <a:noFill/>
        </p:spPr>
        <p:txBody>
          <a:bodyPr wrap="square" lIns="91440" tIns="45720" rIns="91440" bIns="45720" rtlCol="0" anchor="t">
            <a:spAutoFit/>
          </a:bodyPr>
          <a:lstStyle/>
          <a:p>
            <a:r>
              <a:rPr lang="en-US" sz="2800" dirty="0">
                <a:latin typeface="Garamond" panose="02020404030301010803" pitchFamily="18" charset="0"/>
              </a:rPr>
              <a:t>In other words, </a:t>
            </a:r>
            <a:r>
              <a:rPr lang="en-US" sz="2800" b="1" dirty="0">
                <a:latin typeface="Garamond" panose="02020404030301010803" pitchFamily="18" charset="0"/>
              </a:rPr>
              <a:t>consent</a:t>
            </a:r>
            <a:r>
              <a:rPr lang="en-US" sz="2800" dirty="0">
                <a:latin typeface="Garamond" panose="02020404030301010803" pitchFamily="18" charset="0"/>
              </a:rPr>
              <a:t> is:</a:t>
            </a:r>
            <a:endParaRPr lang="en-US" sz="2800" dirty="0">
              <a:latin typeface="Garamond" panose="02020404030301010803" pitchFamily="18" charset="0"/>
              <a:cs typeface="Calibri"/>
            </a:endParaRPr>
          </a:p>
          <a:p>
            <a:endParaRPr lang="en-US" sz="2800" dirty="0">
              <a:latin typeface="Garamond" panose="02020404030301010803" pitchFamily="18" charset="0"/>
              <a:cs typeface="Calibri"/>
            </a:endParaRPr>
          </a:p>
          <a:p>
            <a:pPr marL="285750" indent="-285750">
              <a:buFont typeface="Arial" panose="020B0604020202020204" pitchFamily="34" charset="0"/>
              <a:buChar char="•"/>
            </a:pPr>
            <a:r>
              <a:rPr lang="en-US" sz="2800" dirty="0">
                <a:latin typeface="Garamond" panose="02020404030301010803" pitchFamily="18" charset="0"/>
              </a:rPr>
              <a:t>is an active process between two people;</a:t>
            </a:r>
            <a:endParaRPr lang="en-US" sz="2800" dirty="0">
              <a:latin typeface="Garamond" panose="02020404030301010803" pitchFamily="18" charset="0"/>
              <a:cs typeface="Calibri"/>
            </a:endParaRPr>
          </a:p>
          <a:p>
            <a:r>
              <a:rPr lang="en-US" sz="2800" dirty="0">
                <a:latin typeface="Garamond" panose="02020404030301010803" pitchFamily="18" charset="0"/>
              </a:rPr>
              <a:t>  </a:t>
            </a:r>
            <a:endParaRPr lang="en-US" sz="2800" dirty="0">
              <a:latin typeface="Garamond" panose="02020404030301010803" pitchFamily="18" charset="0"/>
              <a:cs typeface="Calibri"/>
            </a:endParaRPr>
          </a:p>
          <a:p>
            <a:pPr marL="285750" indent="-285750">
              <a:buFont typeface="Arial" panose="020B0604020202020204" pitchFamily="34" charset="0"/>
              <a:buChar char="•"/>
            </a:pPr>
            <a:r>
              <a:rPr lang="en-US" sz="2800" dirty="0">
                <a:latin typeface="Garamond" panose="02020404030301010803" pitchFamily="18" charset="0"/>
              </a:rPr>
              <a:t>is activity-specific; </a:t>
            </a:r>
            <a:endParaRPr lang="en-US" sz="2800" dirty="0">
              <a:latin typeface="Garamond" panose="02020404030301010803" pitchFamily="18" charset="0"/>
              <a:cs typeface="Calibri"/>
            </a:endParaRPr>
          </a:p>
          <a:p>
            <a:pPr marL="285750" indent="-285750">
              <a:buFont typeface="Arial" panose="020B0604020202020204" pitchFamily="34" charset="0"/>
              <a:buChar char="•"/>
            </a:pPr>
            <a:endParaRPr lang="en-US" sz="2800" dirty="0">
              <a:latin typeface="Garamond" panose="02020404030301010803" pitchFamily="18" charset="0"/>
              <a:cs typeface="Calibri"/>
            </a:endParaRPr>
          </a:p>
          <a:p>
            <a:pPr marL="285750" lvl="0" indent="-285750">
              <a:buFont typeface="Arial" panose="020B0604020202020204" pitchFamily="34" charset="0"/>
              <a:buChar char="•"/>
            </a:pPr>
            <a:r>
              <a:rPr lang="en-US" sz="2800" dirty="0">
                <a:latin typeface="Garamond" panose="02020404030301010803" pitchFamily="18" charset="0"/>
              </a:rPr>
              <a:t>can be taken back at any time; and</a:t>
            </a:r>
            <a:endParaRPr lang="en-US" sz="2800" dirty="0">
              <a:latin typeface="Garamond" panose="02020404030301010803" pitchFamily="18" charset="0"/>
              <a:cs typeface="Calibri"/>
            </a:endParaRPr>
          </a:p>
          <a:p>
            <a:pPr marL="285750" indent="-285750">
              <a:buFont typeface="Arial" panose="020B0604020202020204" pitchFamily="34" charset="0"/>
              <a:buChar char="•"/>
            </a:pPr>
            <a:endParaRPr lang="en-US" sz="2800" dirty="0">
              <a:latin typeface="Garamond" panose="02020404030301010803" pitchFamily="18" charset="0"/>
              <a:cs typeface="Calibri"/>
            </a:endParaRPr>
          </a:p>
          <a:p>
            <a:pPr marL="285750" indent="-285750">
              <a:buFont typeface="Arial" panose="020B0604020202020204" pitchFamily="34" charset="0"/>
              <a:buChar char="•"/>
            </a:pPr>
            <a:r>
              <a:rPr lang="en-US" sz="2800" dirty="0">
                <a:latin typeface="Garamond" panose="02020404030301010803" pitchFamily="18" charset="0"/>
              </a:rPr>
              <a:t>must be given in a free and clear mindset. </a:t>
            </a:r>
            <a:endParaRPr lang="en-US" sz="2800" dirty="0">
              <a:latin typeface="Garamond" panose="02020404030301010803" pitchFamily="18" charset="0"/>
              <a:cs typeface="Calibri"/>
            </a:endParaRPr>
          </a:p>
        </p:txBody>
      </p:sp>
    </p:spTree>
    <p:extLst>
      <p:ext uri="{BB962C8B-B14F-4D97-AF65-F5344CB8AC3E}">
        <p14:creationId xmlns:p14="http://schemas.microsoft.com/office/powerpoint/2010/main" val="3268396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82550"/>
            <a:ext cx="12192000" cy="6858000"/>
          </a:xfrm>
          <a:prstGeom prst="rect">
            <a:avLst/>
          </a:prstGeom>
        </p:spPr>
      </p:pic>
      <p:sp>
        <p:nvSpPr>
          <p:cNvPr id="6" name="TextBox 5"/>
          <p:cNvSpPr txBox="1"/>
          <p:nvPr/>
        </p:nvSpPr>
        <p:spPr>
          <a:xfrm>
            <a:off x="4142697" y="1371600"/>
            <a:ext cx="7182187" cy="3539430"/>
          </a:xfrm>
          <a:prstGeom prst="rect">
            <a:avLst/>
          </a:prstGeom>
          <a:noFill/>
        </p:spPr>
        <p:txBody>
          <a:bodyPr wrap="square" lIns="91440" tIns="45720" rIns="91440" bIns="45720" rtlCol="0" anchor="t">
            <a:spAutoFit/>
          </a:bodyPr>
          <a:lstStyle/>
          <a:p>
            <a:r>
              <a:rPr lang="en-US" sz="2800" dirty="0">
                <a:solidFill>
                  <a:srgbClr val="000000"/>
                </a:solidFill>
                <a:latin typeface="Garamond" panose="02020404030301010803" pitchFamily="18" charset="0"/>
                <a:cs typeface="Calibri"/>
              </a:rPr>
              <a:t>Imagine</a:t>
            </a:r>
            <a:r>
              <a:rPr lang="en-US" sz="2800" dirty="0">
                <a:latin typeface="Garamond" panose="02020404030301010803" pitchFamily="18" charset="0"/>
                <a:ea typeface="+mn-lt"/>
                <a:cs typeface="+mn-lt"/>
              </a:rPr>
              <a:t> every sexual experience is like driving through an intersection. </a:t>
            </a:r>
          </a:p>
          <a:p>
            <a:endParaRPr lang="en-US" sz="2800" dirty="0">
              <a:latin typeface="Garamond" panose="02020404030301010803" pitchFamily="18" charset="0"/>
              <a:ea typeface="+mn-lt"/>
              <a:cs typeface="+mn-lt"/>
            </a:endParaRPr>
          </a:p>
          <a:p>
            <a:pPr marL="457200" indent="-457200">
              <a:buFont typeface="Arial" panose="020B0604020202020204" pitchFamily="34" charset="0"/>
              <a:buChar char="•"/>
            </a:pPr>
            <a:r>
              <a:rPr lang="en-US" sz="2800" dirty="0">
                <a:latin typeface="Garamond" panose="02020404030301010803" pitchFamily="18" charset="0"/>
                <a:ea typeface="+mn-lt"/>
                <a:cs typeface="+mn-lt"/>
              </a:rPr>
              <a:t>Green means go, so it means there is </a:t>
            </a:r>
            <a:r>
              <a:rPr lang="en-US" sz="2800" b="1" dirty="0">
                <a:latin typeface="Garamond" panose="02020404030301010803" pitchFamily="18" charset="0"/>
                <a:ea typeface="+mn-lt"/>
                <a:cs typeface="+mn-lt"/>
              </a:rPr>
              <a:t>clear consent.</a:t>
            </a:r>
            <a:endParaRPr lang="en-US" sz="2800" dirty="0">
              <a:latin typeface="Garamond" panose="02020404030301010803" pitchFamily="18" charset="0"/>
              <a:cs typeface="Calibri" panose="020F0502020204030204"/>
            </a:endParaRPr>
          </a:p>
          <a:p>
            <a:pPr marL="457200" indent="-457200">
              <a:buFont typeface="Arial" panose="020B0604020202020204" pitchFamily="34" charset="0"/>
              <a:buChar char="•"/>
            </a:pPr>
            <a:r>
              <a:rPr lang="en-US" sz="2800" dirty="0">
                <a:latin typeface="Garamond" panose="02020404030301010803" pitchFamily="18" charset="0"/>
                <a:ea typeface="+mn-lt"/>
                <a:cs typeface="+mn-lt"/>
              </a:rPr>
              <a:t>Red means stop, there is </a:t>
            </a:r>
            <a:r>
              <a:rPr lang="en-US" sz="2800" b="1" dirty="0">
                <a:latin typeface="Garamond" panose="02020404030301010803" pitchFamily="18" charset="0"/>
                <a:ea typeface="+mn-lt"/>
                <a:cs typeface="+mn-lt"/>
              </a:rPr>
              <a:t>no consent</a:t>
            </a:r>
            <a:r>
              <a:rPr lang="en-US" sz="2800" dirty="0">
                <a:latin typeface="Garamond" panose="02020404030301010803" pitchFamily="18" charset="0"/>
                <a:ea typeface="+mn-lt"/>
                <a:cs typeface="+mn-lt"/>
              </a:rPr>
              <a:t>. </a:t>
            </a:r>
            <a:endParaRPr lang="en-US" sz="2800" dirty="0">
              <a:latin typeface="Garamond" panose="02020404030301010803" pitchFamily="18" charset="0"/>
              <a:cs typeface="Calibri" panose="020F0502020204030204"/>
            </a:endParaRPr>
          </a:p>
          <a:p>
            <a:pPr marL="457200" indent="-457200">
              <a:buFont typeface="Arial" panose="020B0604020202020204" pitchFamily="34" charset="0"/>
              <a:buChar char="•"/>
            </a:pPr>
            <a:r>
              <a:rPr lang="en-US" sz="2800" dirty="0">
                <a:latin typeface="Garamond" panose="02020404030301010803" pitchFamily="18" charset="0"/>
                <a:ea typeface="+mn-lt"/>
                <a:cs typeface="+mn-lt"/>
              </a:rPr>
              <a:t>Yellow means I am not sure, or the situation is </a:t>
            </a:r>
            <a:r>
              <a:rPr lang="en-US" sz="2800" b="1" dirty="0">
                <a:latin typeface="Garamond" panose="02020404030301010803" pitchFamily="18" charset="0"/>
                <a:ea typeface="+mn-lt"/>
                <a:cs typeface="+mn-lt"/>
              </a:rPr>
              <a:t>not clear</a:t>
            </a:r>
            <a:r>
              <a:rPr lang="en-US" sz="2800" dirty="0">
                <a:latin typeface="Garamond" panose="02020404030301010803" pitchFamily="18" charset="0"/>
                <a:ea typeface="+mn-lt"/>
                <a:cs typeface="+mn-lt"/>
              </a:rPr>
              <a:t>. </a:t>
            </a:r>
            <a:endParaRPr lang="en-US" sz="2800" dirty="0">
              <a:solidFill>
                <a:schemeClr val="bg1"/>
              </a:solidFill>
              <a:latin typeface="Garamond" panose="02020404030301010803" pitchFamily="18" charset="0"/>
              <a:cs typeface="Helvetica"/>
            </a:endParaRPr>
          </a:p>
        </p:txBody>
      </p:sp>
      <p:sp>
        <p:nvSpPr>
          <p:cNvPr id="8" name="TextBox 7"/>
          <p:cNvSpPr txBox="1"/>
          <p:nvPr/>
        </p:nvSpPr>
        <p:spPr>
          <a:xfrm>
            <a:off x="190170" y="457200"/>
            <a:ext cx="11884393" cy="707886"/>
          </a:xfrm>
          <a:prstGeom prst="rect">
            <a:avLst/>
          </a:prstGeom>
          <a:noFill/>
        </p:spPr>
        <p:txBody>
          <a:bodyPr wrap="square" lIns="91440" tIns="45720" rIns="91440" bIns="45720" rtlCol="0" anchor="t">
            <a:spAutoFit/>
          </a:bodyPr>
          <a:lstStyle/>
          <a:p>
            <a:pPr algn="ctr"/>
            <a:r>
              <a:rPr lang="en-US" sz="4000" dirty="0">
                <a:solidFill>
                  <a:srgbClr val="004B85"/>
                </a:solidFill>
                <a:latin typeface="Helvetica"/>
                <a:cs typeface="Helvetica"/>
              </a:rPr>
              <a:t>Red Light, Green Light…And Also, Yellow Light</a:t>
            </a:r>
          </a:p>
        </p:txBody>
      </p:sp>
      <p:pic>
        <p:nvPicPr>
          <p:cNvPr id="7" name="Picture 6" descr="A traffic light showing red&#10;&#10;Description automatically generated with medium confidence">
            <a:extLst>
              <a:ext uri="{FF2B5EF4-FFF2-40B4-BE49-F238E27FC236}">
                <a16:creationId xmlns:a16="http://schemas.microsoft.com/office/drawing/2014/main" id="{FBB48C59-EBCA-4410-9A85-A66D7EAAA30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6149" y="1371600"/>
            <a:ext cx="2618697" cy="3657600"/>
          </a:xfrm>
          <a:prstGeom prst="rect">
            <a:avLst/>
          </a:prstGeom>
        </p:spPr>
      </p:pic>
    </p:spTree>
    <p:extLst>
      <p:ext uri="{BB962C8B-B14F-4D97-AF65-F5344CB8AC3E}">
        <p14:creationId xmlns:p14="http://schemas.microsoft.com/office/powerpoint/2010/main" val="952427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7470" y="1122363"/>
            <a:ext cx="5980671" cy="2387600"/>
          </a:xfrm>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 y="82550"/>
            <a:ext cx="12192000" cy="6858000"/>
          </a:xfrm>
          <a:prstGeom prst="rect">
            <a:avLst/>
          </a:prstGeom>
        </p:spPr>
      </p:pic>
      <p:sp>
        <p:nvSpPr>
          <p:cNvPr id="6" name="TextBox 5"/>
          <p:cNvSpPr txBox="1"/>
          <p:nvPr/>
        </p:nvSpPr>
        <p:spPr>
          <a:xfrm>
            <a:off x="1066800" y="1371600"/>
            <a:ext cx="10058400" cy="3108543"/>
          </a:xfrm>
          <a:prstGeom prst="rect">
            <a:avLst/>
          </a:prstGeom>
          <a:noFill/>
        </p:spPr>
        <p:txBody>
          <a:bodyPr wrap="square" lIns="91440" tIns="45720" rIns="91440" bIns="45720" rtlCol="0" anchor="t">
            <a:spAutoFit/>
          </a:bodyPr>
          <a:lstStyle/>
          <a:p>
            <a:r>
              <a:rPr lang="en-US" sz="2800" dirty="0">
                <a:latin typeface="Garamond" panose="02020404030301010803" pitchFamily="18" charset="0"/>
                <a:ea typeface="+mn-lt"/>
                <a:cs typeface="+mn-lt"/>
              </a:rPr>
              <a:t>Typically, when approaching intersections, we don’t assume lights are green. We check to be sure. If the light is green, it’s okay to go. We may choose to run yellow lights even though we know that is illegal and could get us or someone else injured. </a:t>
            </a:r>
            <a:endParaRPr lang="en-US" sz="2800" dirty="0">
              <a:latin typeface="Garamond" panose="02020404030301010803" pitchFamily="18" charset="0"/>
              <a:cs typeface="Calibri" panose="020F0502020204030204"/>
            </a:endParaRPr>
          </a:p>
          <a:p>
            <a:endParaRPr lang="en-US" sz="2800" dirty="0">
              <a:latin typeface="Garamond" panose="02020404030301010803" pitchFamily="18" charset="0"/>
              <a:cs typeface="Calibri" panose="020F0502020204030204"/>
            </a:endParaRPr>
          </a:p>
          <a:p>
            <a:r>
              <a:rPr lang="en-US" sz="2800" b="1" dirty="0">
                <a:latin typeface="Garamond" panose="02020404030301010803" pitchFamily="18" charset="0"/>
                <a:ea typeface="+mn-lt"/>
                <a:cs typeface="+mn-lt"/>
              </a:rPr>
              <a:t>If we encounter a yellow light at an intersection, it cannot turn green.</a:t>
            </a:r>
            <a:r>
              <a:rPr lang="en-US" sz="2800" dirty="0">
                <a:latin typeface="Garamond" panose="02020404030301010803" pitchFamily="18" charset="0"/>
                <a:ea typeface="+mn-lt"/>
                <a:cs typeface="+mn-lt"/>
              </a:rPr>
              <a:t> We have to SLOW DOWN and wait to proceed when safe (green light).</a:t>
            </a:r>
            <a:endParaRPr lang="en-US" sz="2800" dirty="0">
              <a:solidFill>
                <a:schemeClr val="bg1"/>
              </a:solidFill>
              <a:latin typeface="Garamond" panose="02020404030301010803" pitchFamily="18" charset="0"/>
              <a:cs typeface="Helvetica"/>
            </a:endParaRPr>
          </a:p>
        </p:txBody>
      </p:sp>
      <p:sp>
        <p:nvSpPr>
          <p:cNvPr id="8" name="TextBox 7"/>
          <p:cNvSpPr txBox="1"/>
          <p:nvPr/>
        </p:nvSpPr>
        <p:spPr>
          <a:xfrm>
            <a:off x="190170" y="457200"/>
            <a:ext cx="11884393" cy="707886"/>
          </a:xfrm>
          <a:prstGeom prst="rect">
            <a:avLst/>
          </a:prstGeom>
          <a:noFill/>
        </p:spPr>
        <p:txBody>
          <a:bodyPr wrap="square" lIns="91440" tIns="45720" rIns="91440" bIns="45720" rtlCol="0" anchor="t">
            <a:spAutoFit/>
          </a:bodyPr>
          <a:lstStyle/>
          <a:p>
            <a:pPr algn="ctr"/>
            <a:r>
              <a:rPr lang="en-US" sz="4000" dirty="0">
                <a:solidFill>
                  <a:srgbClr val="004B85"/>
                </a:solidFill>
                <a:latin typeface="Helvetica"/>
                <a:cs typeface="Helvetica"/>
              </a:rPr>
              <a:t>Red Light, Green Light…And Also, Yellow Light</a:t>
            </a:r>
          </a:p>
        </p:txBody>
      </p:sp>
    </p:spTree>
    <p:extLst>
      <p:ext uri="{BB962C8B-B14F-4D97-AF65-F5344CB8AC3E}">
        <p14:creationId xmlns:p14="http://schemas.microsoft.com/office/powerpoint/2010/main" val="413915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9C6FF8F47F684C81DD1ADE0E93206A" ma:contentTypeVersion="7" ma:contentTypeDescription="Create a new document." ma:contentTypeScope="" ma:versionID="10afa7fa257c4c7089a3f3d6a2a6f109">
  <xsd:schema xmlns:xsd="http://www.w3.org/2001/XMLSchema" xmlns:xs="http://www.w3.org/2001/XMLSchema" xmlns:p="http://schemas.microsoft.com/office/2006/metadata/properties" xmlns:ns3="dfbe56b8-9105-43fb-ac85-ee91ee347899" xmlns:ns4="f2deb658-17e1-4436-8766-387234004817" targetNamespace="http://schemas.microsoft.com/office/2006/metadata/properties" ma:root="true" ma:fieldsID="6bde6089b72fe566f4d3d07c1e0ac659" ns3:_="" ns4:_="">
    <xsd:import namespace="dfbe56b8-9105-43fb-ac85-ee91ee347899"/>
    <xsd:import namespace="f2deb658-17e1-4436-8766-38723400481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be56b8-9105-43fb-ac85-ee91ee3478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deb658-17e1-4436-8766-38723400481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8D5BF0-82D0-4E93-BF11-BE160F31E8E7}">
  <ds:schemaRefs>
    <ds:schemaRef ds:uri="dfbe56b8-9105-43fb-ac85-ee91ee347899"/>
    <ds:schemaRef ds:uri="f2deb658-17e1-4436-8766-38723400481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9558EB6-39FE-4B6B-A0B8-B3E97507836B}">
  <ds:schemaRefs>
    <ds:schemaRef ds:uri="http://schemas.microsoft.com/sharepoint/v3/contenttype/forms"/>
  </ds:schemaRefs>
</ds:datastoreItem>
</file>

<file path=customXml/itemProps3.xml><?xml version="1.0" encoding="utf-8"?>
<ds:datastoreItem xmlns:ds="http://schemas.openxmlformats.org/officeDocument/2006/customXml" ds:itemID="{1CF37702-C9E7-42E0-B187-DB8E3147CD6F}">
  <ds:schemaRefs>
    <ds:schemaRef ds:uri="dfbe56b8-9105-43fb-ac85-ee91ee347899"/>
    <ds:schemaRef ds:uri="f2deb658-17e1-4436-8766-38723400481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895</TotalTime>
  <Words>1081</Words>
  <Application>Microsoft Office PowerPoint</Application>
  <PresentationFormat>Widescreen</PresentationFormat>
  <Paragraphs>126</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Arial,Sans-Serif</vt:lpstr>
      <vt:lpstr>Calibri</vt:lpstr>
      <vt:lpstr>Calibri Light</vt:lpstr>
      <vt:lpstr>Garamond</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California Maritime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Trujillo, Aubrey</dc:creator>
  <cp:lastModifiedBy>Griswold, R. Mac</cp:lastModifiedBy>
  <cp:revision>163</cp:revision>
  <cp:lastPrinted>2021-09-18T00:12:35Z</cp:lastPrinted>
  <dcterms:created xsi:type="dcterms:W3CDTF">2017-11-15T16:27:17Z</dcterms:created>
  <dcterms:modified xsi:type="dcterms:W3CDTF">2021-10-28T17:39:37Z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0x0101003B9C6FF8F47F684C81DD1ADE0E93206A</vt:lpwstr>
  </property>
</Properties>
</file>