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500" r:id="rId6"/>
    <p:sldId id="503" r:id="rId7"/>
    <p:sldId id="505" r:id="rId8"/>
    <p:sldId id="504" r:id="rId9"/>
    <p:sldId id="501" r:id="rId10"/>
    <p:sldId id="509" r:id="rId11"/>
    <p:sldId id="502" r:id="rId12"/>
    <p:sldId id="499" r:id="rId13"/>
    <p:sldId id="506" r:id="rId14"/>
    <p:sldId id="497" r:id="rId15"/>
    <p:sldId id="495" r:id="rId16"/>
    <p:sldId id="507" r:id="rId17"/>
    <p:sldId id="508" r:id="rId18"/>
  </p:sldIdLst>
  <p:sldSz cx="9144000" cy="6858000" type="screen4x3"/>
  <p:notesSz cx="7026275" cy="93122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Joel" initials="WJ" lastIdx="2" clrIdx="0">
    <p:extLst>
      <p:ext uri="{19B8F6BF-5375-455C-9EA6-DF929625EA0E}">
        <p15:presenceInfo xmlns:p15="http://schemas.microsoft.com/office/powerpoint/2012/main" userId="S-1-5-21-165167996-703286211-1897138802-54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200"/>
    <a:srgbClr val="002C7A"/>
    <a:srgbClr val="004299"/>
    <a:srgbClr val="BE4D00"/>
    <a:srgbClr val="9EA2A2"/>
    <a:srgbClr val="003DA7"/>
    <a:srgbClr val="00663A"/>
    <a:srgbClr val="EE7624"/>
    <a:srgbClr val="7B2682"/>
    <a:srgbClr val="005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0494"/>
  </p:normalViewPr>
  <p:slideViewPr>
    <p:cSldViewPr snapToGrid="0">
      <p:cViewPr varScale="1">
        <p:scale>
          <a:sx n="86" d="100"/>
          <a:sy n="86" d="100"/>
        </p:scale>
        <p:origin x="12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539FE-52FC-49DF-BA14-B2AF6D7098F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26CAEE-D392-4DE8-B94E-46F46555D182}">
      <dgm:prSet phldrT="[Text]" phldr="0"/>
      <dgm:spPr/>
      <dgm:t>
        <a:bodyPr/>
        <a:lstStyle/>
        <a:p>
          <a:pPr rtl="0"/>
          <a:r>
            <a:rPr lang="en-US" dirty="0">
              <a:latin typeface="Calibri Light"/>
            </a:rPr>
            <a:t>Academics</a:t>
          </a:r>
          <a:endParaRPr lang="en-US" dirty="0"/>
        </a:p>
      </dgm:t>
    </dgm:pt>
    <dgm:pt modelId="{F4E81A73-A622-467C-9A7D-2E9D3BC7A4EF}" type="parTrans" cxnId="{F77EB494-CCF0-44B3-B0FD-47DFFD69973E}">
      <dgm:prSet/>
      <dgm:spPr/>
      <dgm:t>
        <a:bodyPr/>
        <a:lstStyle/>
        <a:p>
          <a:endParaRPr lang="en-US"/>
        </a:p>
      </dgm:t>
    </dgm:pt>
    <dgm:pt modelId="{FC8ADD9B-2E31-40D4-801B-F20C42D932BF}" type="sibTrans" cxnId="{F77EB494-CCF0-44B3-B0FD-47DFFD69973E}">
      <dgm:prSet/>
      <dgm:spPr/>
      <dgm:t>
        <a:bodyPr/>
        <a:lstStyle/>
        <a:p>
          <a:endParaRPr lang="en-US"/>
        </a:p>
      </dgm:t>
    </dgm:pt>
    <dgm:pt modelId="{754CEEF1-FE6E-4A48-AFF3-988BC80F3728}">
      <dgm:prSet phldrT="[Text]" phldr="0"/>
      <dgm:spPr/>
      <dgm:t>
        <a:bodyPr/>
        <a:lstStyle/>
        <a:p>
          <a:pPr rtl="0"/>
          <a:r>
            <a:rPr lang="en-US" dirty="0"/>
            <a:t>Co-Curricular</a:t>
          </a:r>
        </a:p>
      </dgm:t>
    </dgm:pt>
    <dgm:pt modelId="{17C884DB-2D4E-40AA-9DB1-CA330AD28F8B}" type="parTrans" cxnId="{D84DC893-5B7A-4253-84A7-F7B4CA3384A5}">
      <dgm:prSet/>
      <dgm:spPr/>
      <dgm:t>
        <a:bodyPr/>
        <a:lstStyle/>
        <a:p>
          <a:endParaRPr lang="en-US"/>
        </a:p>
      </dgm:t>
    </dgm:pt>
    <dgm:pt modelId="{374403C6-BBC1-4A8C-8B16-701F53D861B2}" type="sibTrans" cxnId="{D84DC893-5B7A-4253-84A7-F7B4CA3384A5}">
      <dgm:prSet/>
      <dgm:spPr/>
      <dgm:t>
        <a:bodyPr/>
        <a:lstStyle/>
        <a:p>
          <a:endParaRPr lang="en-US"/>
        </a:p>
      </dgm:t>
    </dgm:pt>
    <dgm:pt modelId="{D81B0A63-5348-4C70-8DF4-B9C518D3D5FF}">
      <dgm:prSet phldrT="[Text]" phldr="0"/>
      <dgm:spPr/>
      <dgm:t>
        <a:bodyPr/>
        <a:lstStyle/>
        <a:p>
          <a:pPr rtl="0"/>
          <a:r>
            <a:rPr lang="en-US" dirty="0">
              <a:latin typeface="Calibri Light"/>
            </a:rPr>
            <a:t>Well-Being</a:t>
          </a:r>
        </a:p>
      </dgm:t>
    </dgm:pt>
    <dgm:pt modelId="{1779BFC7-02C5-4653-BB3A-32A21201D4A3}" type="parTrans" cxnId="{F4187D4A-686C-462D-A83E-EF620566346A}">
      <dgm:prSet/>
      <dgm:spPr/>
      <dgm:t>
        <a:bodyPr/>
        <a:lstStyle/>
        <a:p>
          <a:endParaRPr lang="en-US"/>
        </a:p>
      </dgm:t>
    </dgm:pt>
    <dgm:pt modelId="{6D20D28F-4ED9-4886-BE58-B353CCC1173A}" type="sibTrans" cxnId="{F4187D4A-686C-462D-A83E-EF620566346A}">
      <dgm:prSet/>
      <dgm:spPr/>
      <dgm:t>
        <a:bodyPr/>
        <a:lstStyle/>
        <a:p>
          <a:endParaRPr lang="en-US"/>
        </a:p>
      </dgm:t>
    </dgm:pt>
    <dgm:pt modelId="{88DCB57A-3581-4F4F-B904-C1385937AEF0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External Opportunities</a:t>
          </a:r>
          <a:endParaRPr lang="en-US" dirty="0"/>
        </a:p>
      </dgm:t>
    </dgm:pt>
    <dgm:pt modelId="{8C00DCB4-C5C3-4828-B762-A0A28F7F4887}" type="parTrans" cxnId="{4840CE82-0CEB-4217-87E7-CE68BCAEAEBA}">
      <dgm:prSet/>
      <dgm:spPr/>
      <dgm:t>
        <a:bodyPr/>
        <a:lstStyle/>
        <a:p>
          <a:endParaRPr lang="en-US"/>
        </a:p>
      </dgm:t>
    </dgm:pt>
    <dgm:pt modelId="{36F2C52E-ECCA-468A-BB55-8957662C6B86}" type="sibTrans" cxnId="{4840CE82-0CEB-4217-87E7-CE68BCAEAEBA}">
      <dgm:prSet/>
      <dgm:spPr/>
      <dgm:t>
        <a:bodyPr/>
        <a:lstStyle/>
        <a:p>
          <a:endParaRPr lang="en-US"/>
        </a:p>
      </dgm:t>
    </dgm:pt>
    <dgm:pt modelId="{E904F1CF-038A-49BC-A864-726614A4CBFD}" type="pres">
      <dgm:prSet presAssocID="{552539FE-52FC-49DF-BA14-B2AF6D7098FA}" presName="Name0" presStyleCnt="0">
        <dgm:presLayoutVars>
          <dgm:dir/>
          <dgm:resizeHandles val="exact"/>
        </dgm:presLayoutVars>
      </dgm:prSet>
      <dgm:spPr/>
    </dgm:pt>
    <dgm:pt modelId="{2E04ECA3-F921-4CFE-98C2-C71E6050C7ED}" type="pres">
      <dgm:prSet presAssocID="{9926CAEE-D392-4DE8-B94E-46F46555D182}" presName="Name5" presStyleLbl="vennNode1" presStyleIdx="0" presStyleCnt="4">
        <dgm:presLayoutVars>
          <dgm:bulletEnabled val="1"/>
        </dgm:presLayoutVars>
      </dgm:prSet>
      <dgm:spPr/>
    </dgm:pt>
    <dgm:pt modelId="{C29F9155-D2EB-4FF8-882D-1A6F5876A1F1}" type="pres">
      <dgm:prSet presAssocID="{FC8ADD9B-2E31-40D4-801B-F20C42D932BF}" presName="space" presStyleCnt="0"/>
      <dgm:spPr/>
    </dgm:pt>
    <dgm:pt modelId="{8E3386DC-739B-4D0F-834C-2D04CA4DB935}" type="pres">
      <dgm:prSet presAssocID="{754CEEF1-FE6E-4A48-AFF3-988BC80F3728}" presName="Name5" presStyleLbl="vennNode1" presStyleIdx="1" presStyleCnt="4">
        <dgm:presLayoutVars>
          <dgm:bulletEnabled val="1"/>
        </dgm:presLayoutVars>
      </dgm:prSet>
      <dgm:spPr/>
    </dgm:pt>
    <dgm:pt modelId="{A55909B7-C198-45C2-87DB-94FD98312DDE}" type="pres">
      <dgm:prSet presAssocID="{374403C6-BBC1-4A8C-8B16-701F53D861B2}" presName="space" presStyleCnt="0"/>
      <dgm:spPr/>
    </dgm:pt>
    <dgm:pt modelId="{B3C1F8D9-0A89-404C-9F50-5576428F8CA5}" type="pres">
      <dgm:prSet presAssocID="{D81B0A63-5348-4C70-8DF4-B9C518D3D5FF}" presName="Name5" presStyleLbl="vennNode1" presStyleIdx="2" presStyleCnt="4">
        <dgm:presLayoutVars>
          <dgm:bulletEnabled val="1"/>
        </dgm:presLayoutVars>
      </dgm:prSet>
      <dgm:spPr/>
    </dgm:pt>
    <dgm:pt modelId="{EC045D05-422D-4087-850C-2AA11DEB00A2}" type="pres">
      <dgm:prSet presAssocID="{6D20D28F-4ED9-4886-BE58-B353CCC1173A}" presName="space" presStyleCnt="0"/>
      <dgm:spPr/>
    </dgm:pt>
    <dgm:pt modelId="{83163F9F-A551-49D6-B5B0-E6C8E6BEE9C2}" type="pres">
      <dgm:prSet presAssocID="{88DCB57A-3581-4F4F-B904-C1385937AEF0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4187D4A-686C-462D-A83E-EF620566346A}" srcId="{552539FE-52FC-49DF-BA14-B2AF6D7098FA}" destId="{D81B0A63-5348-4C70-8DF4-B9C518D3D5FF}" srcOrd="2" destOrd="0" parTransId="{1779BFC7-02C5-4653-BB3A-32A21201D4A3}" sibTransId="{6D20D28F-4ED9-4886-BE58-B353CCC1173A}"/>
    <dgm:cxn modelId="{4840CE82-0CEB-4217-87E7-CE68BCAEAEBA}" srcId="{552539FE-52FC-49DF-BA14-B2AF6D7098FA}" destId="{88DCB57A-3581-4F4F-B904-C1385937AEF0}" srcOrd="3" destOrd="0" parTransId="{8C00DCB4-C5C3-4828-B762-A0A28F7F4887}" sibTransId="{36F2C52E-ECCA-468A-BB55-8957662C6B86}"/>
    <dgm:cxn modelId="{90F0EC8E-FC31-4ADF-9D66-9B931081D4A1}" type="presOf" srcId="{9926CAEE-D392-4DE8-B94E-46F46555D182}" destId="{2E04ECA3-F921-4CFE-98C2-C71E6050C7ED}" srcOrd="0" destOrd="0" presId="urn:microsoft.com/office/officeart/2005/8/layout/venn3"/>
    <dgm:cxn modelId="{D84DC893-5B7A-4253-84A7-F7B4CA3384A5}" srcId="{552539FE-52FC-49DF-BA14-B2AF6D7098FA}" destId="{754CEEF1-FE6E-4A48-AFF3-988BC80F3728}" srcOrd="1" destOrd="0" parTransId="{17C884DB-2D4E-40AA-9DB1-CA330AD28F8B}" sibTransId="{374403C6-BBC1-4A8C-8B16-701F53D861B2}"/>
    <dgm:cxn modelId="{F77EB494-CCF0-44B3-B0FD-47DFFD69973E}" srcId="{552539FE-52FC-49DF-BA14-B2AF6D7098FA}" destId="{9926CAEE-D392-4DE8-B94E-46F46555D182}" srcOrd="0" destOrd="0" parTransId="{F4E81A73-A622-467C-9A7D-2E9D3BC7A4EF}" sibTransId="{FC8ADD9B-2E31-40D4-801B-F20C42D932BF}"/>
    <dgm:cxn modelId="{638914A6-D2B4-425F-B63A-057A9A707104}" type="presOf" srcId="{88DCB57A-3581-4F4F-B904-C1385937AEF0}" destId="{83163F9F-A551-49D6-B5B0-E6C8E6BEE9C2}" srcOrd="0" destOrd="0" presId="urn:microsoft.com/office/officeart/2005/8/layout/venn3"/>
    <dgm:cxn modelId="{9A6640BF-7536-4669-96C2-39CF9985BFA3}" type="presOf" srcId="{552539FE-52FC-49DF-BA14-B2AF6D7098FA}" destId="{E904F1CF-038A-49BC-A864-726614A4CBFD}" srcOrd="0" destOrd="0" presId="urn:microsoft.com/office/officeart/2005/8/layout/venn3"/>
    <dgm:cxn modelId="{506EA9C0-D5F6-4D21-B0C1-D0ECA29EE366}" type="presOf" srcId="{D81B0A63-5348-4C70-8DF4-B9C518D3D5FF}" destId="{B3C1F8D9-0A89-404C-9F50-5576428F8CA5}" srcOrd="0" destOrd="0" presId="urn:microsoft.com/office/officeart/2005/8/layout/venn3"/>
    <dgm:cxn modelId="{10C5CEE8-2E06-4411-9912-4868A8BD39EA}" type="presOf" srcId="{754CEEF1-FE6E-4A48-AFF3-988BC80F3728}" destId="{8E3386DC-739B-4D0F-834C-2D04CA4DB935}" srcOrd="0" destOrd="0" presId="urn:microsoft.com/office/officeart/2005/8/layout/venn3"/>
    <dgm:cxn modelId="{1E0D7B4D-3CEC-4323-83BC-29BD5D728675}" type="presParOf" srcId="{E904F1CF-038A-49BC-A864-726614A4CBFD}" destId="{2E04ECA3-F921-4CFE-98C2-C71E6050C7ED}" srcOrd="0" destOrd="0" presId="urn:microsoft.com/office/officeart/2005/8/layout/venn3"/>
    <dgm:cxn modelId="{A4823612-9B80-484E-8EE2-A1DDDC967DEC}" type="presParOf" srcId="{E904F1CF-038A-49BC-A864-726614A4CBFD}" destId="{C29F9155-D2EB-4FF8-882D-1A6F5876A1F1}" srcOrd="1" destOrd="0" presId="urn:microsoft.com/office/officeart/2005/8/layout/venn3"/>
    <dgm:cxn modelId="{B3C26FE6-559E-4A86-AB88-023035ED97A9}" type="presParOf" srcId="{E904F1CF-038A-49BC-A864-726614A4CBFD}" destId="{8E3386DC-739B-4D0F-834C-2D04CA4DB935}" srcOrd="2" destOrd="0" presId="urn:microsoft.com/office/officeart/2005/8/layout/venn3"/>
    <dgm:cxn modelId="{33D5B436-28FE-404B-853E-9B571CF5F6C8}" type="presParOf" srcId="{E904F1CF-038A-49BC-A864-726614A4CBFD}" destId="{A55909B7-C198-45C2-87DB-94FD98312DDE}" srcOrd="3" destOrd="0" presId="urn:microsoft.com/office/officeart/2005/8/layout/venn3"/>
    <dgm:cxn modelId="{334A1CF3-E1CD-4613-AF22-ADC4E3998862}" type="presParOf" srcId="{E904F1CF-038A-49BC-A864-726614A4CBFD}" destId="{B3C1F8D9-0A89-404C-9F50-5576428F8CA5}" srcOrd="4" destOrd="0" presId="urn:microsoft.com/office/officeart/2005/8/layout/venn3"/>
    <dgm:cxn modelId="{8BE208EB-537E-4010-ABD9-9722E6E2BD96}" type="presParOf" srcId="{E904F1CF-038A-49BC-A864-726614A4CBFD}" destId="{EC045D05-422D-4087-850C-2AA11DEB00A2}" srcOrd="5" destOrd="0" presId="urn:microsoft.com/office/officeart/2005/8/layout/venn3"/>
    <dgm:cxn modelId="{3DFF63AE-25C5-4316-AE4D-11D5804B951B}" type="presParOf" srcId="{E904F1CF-038A-49BC-A864-726614A4CBFD}" destId="{83163F9F-A551-49D6-B5B0-E6C8E6BEE9C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539FE-52FC-49DF-BA14-B2AF6D7098F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26CAEE-D392-4DE8-B94E-46F46555D182}">
      <dgm:prSet phldrT="[Text]" phldr="0"/>
      <dgm:spPr>
        <a:solidFill>
          <a:schemeClr val="accent3">
            <a:alpha val="50000"/>
          </a:schemeClr>
        </a:solidFill>
      </dgm:spPr>
      <dgm:t>
        <a:bodyPr/>
        <a:lstStyle/>
        <a:p>
          <a:pPr rtl="0"/>
          <a:r>
            <a:rPr lang="en-US" dirty="0">
              <a:latin typeface="Calibri Light"/>
            </a:rPr>
            <a:t>Seminar Series</a:t>
          </a:r>
          <a:endParaRPr lang="en-US" dirty="0"/>
        </a:p>
      </dgm:t>
    </dgm:pt>
    <dgm:pt modelId="{F4E81A73-A622-467C-9A7D-2E9D3BC7A4EF}" type="parTrans" cxnId="{F77EB494-CCF0-44B3-B0FD-47DFFD69973E}">
      <dgm:prSet/>
      <dgm:spPr/>
      <dgm:t>
        <a:bodyPr/>
        <a:lstStyle/>
        <a:p>
          <a:endParaRPr lang="en-US"/>
        </a:p>
      </dgm:t>
    </dgm:pt>
    <dgm:pt modelId="{FC8ADD9B-2E31-40D4-801B-F20C42D932BF}" type="sibTrans" cxnId="{F77EB494-CCF0-44B3-B0FD-47DFFD69973E}">
      <dgm:prSet/>
      <dgm:spPr/>
      <dgm:t>
        <a:bodyPr/>
        <a:lstStyle/>
        <a:p>
          <a:endParaRPr lang="en-US"/>
        </a:p>
      </dgm:t>
    </dgm:pt>
    <dgm:pt modelId="{754CEEF1-FE6E-4A48-AFF3-988BC80F3728}">
      <dgm:prSet phldrT="[Text]" phldr="0"/>
      <dgm:spPr/>
      <dgm:t>
        <a:bodyPr/>
        <a:lstStyle/>
        <a:p>
          <a:pPr rtl="0"/>
          <a:r>
            <a:rPr lang="en-US" dirty="0">
              <a:latin typeface="Calibri Light"/>
            </a:rPr>
            <a:t>Peer Coaching</a:t>
          </a:r>
          <a:endParaRPr lang="en-US" dirty="0"/>
        </a:p>
      </dgm:t>
    </dgm:pt>
    <dgm:pt modelId="{17C884DB-2D4E-40AA-9DB1-CA330AD28F8B}" type="parTrans" cxnId="{D84DC893-5B7A-4253-84A7-F7B4CA3384A5}">
      <dgm:prSet/>
      <dgm:spPr/>
      <dgm:t>
        <a:bodyPr/>
        <a:lstStyle/>
        <a:p>
          <a:endParaRPr lang="en-US"/>
        </a:p>
      </dgm:t>
    </dgm:pt>
    <dgm:pt modelId="{374403C6-BBC1-4A8C-8B16-701F53D861B2}" type="sibTrans" cxnId="{D84DC893-5B7A-4253-84A7-F7B4CA3384A5}">
      <dgm:prSet/>
      <dgm:spPr/>
      <dgm:t>
        <a:bodyPr/>
        <a:lstStyle/>
        <a:p>
          <a:endParaRPr lang="en-US"/>
        </a:p>
      </dgm:t>
    </dgm:pt>
    <dgm:pt modelId="{D81B0A63-5348-4C70-8DF4-B9C518D3D5FF}">
      <dgm:prSet phldrT="[Text]" phldr="0"/>
      <dgm:spPr/>
      <dgm:t>
        <a:bodyPr/>
        <a:lstStyle/>
        <a:p>
          <a:pPr rtl="0"/>
          <a:r>
            <a:rPr lang="en-US" dirty="0">
              <a:latin typeface="Calibri Light"/>
            </a:rPr>
            <a:t>Events and Partners</a:t>
          </a:r>
        </a:p>
      </dgm:t>
    </dgm:pt>
    <dgm:pt modelId="{1779BFC7-02C5-4653-BB3A-32A21201D4A3}" type="parTrans" cxnId="{F4187D4A-686C-462D-A83E-EF620566346A}">
      <dgm:prSet/>
      <dgm:spPr/>
      <dgm:t>
        <a:bodyPr/>
        <a:lstStyle/>
        <a:p>
          <a:endParaRPr lang="en-US"/>
        </a:p>
      </dgm:t>
    </dgm:pt>
    <dgm:pt modelId="{6D20D28F-4ED9-4886-BE58-B353CCC1173A}" type="sibTrans" cxnId="{F4187D4A-686C-462D-A83E-EF620566346A}">
      <dgm:prSet/>
      <dgm:spPr/>
      <dgm:t>
        <a:bodyPr/>
        <a:lstStyle/>
        <a:p>
          <a:endParaRPr lang="en-US"/>
        </a:p>
      </dgm:t>
    </dgm:pt>
    <dgm:pt modelId="{88DCB57A-3581-4F4F-B904-C1385937AEF0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Research &amp; Development</a:t>
          </a:r>
          <a:endParaRPr lang="en-US" dirty="0"/>
        </a:p>
      </dgm:t>
    </dgm:pt>
    <dgm:pt modelId="{8C00DCB4-C5C3-4828-B762-A0A28F7F4887}" type="parTrans" cxnId="{4840CE82-0CEB-4217-87E7-CE68BCAEAEBA}">
      <dgm:prSet/>
      <dgm:spPr/>
      <dgm:t>
        <a:bodyPr/>
        <a:lstStyle/>
        <a:p>
          <a:endParaRPr lang="en-US"/>
        </a:p>
      </dgm:t>
    </dgm:pt>
    <dgm:pt modelId="{36F2C52E-ECCA-468A-BB55-8957662C6B86}" type="sibTrans" cxnId="{4840CE82-0CEB-4217-87E7-CE68BCAEAEBA}">
      <dgm:prSet/>
      <dgm:spPr/>
      <dgm:t>
        <a:bodyPr/>
        <a:lstStyle/>
        <a:p>
          <a:endParaRPr lang="en-US"/>
        </a:p>
      </dgm:t>
    </dgm:pt>
    <dgm:pt modelId="{E904F1CF-038A-49BC-A864-726614A4CBFD}" type="pres">
      <dgm:prSet presAssocID="{552539FE-52FC-49DF-BA14-B2AF6D7098FA}" presName="Name0" presStyleCnt="0">
        <dgm:presLayoutVars>
          <dgm:dir/>
          <dgm:resizeHandles val="exact"/>
        </dgm:presLayoutVars>
      </dgm:prSet>
      <dgm:spPr/>
    </dgm:pt>
    <dgm:pt modelId="{2E04ECA3-F921-4CFE-98C2-C71E6050C7ED}" type="pres">
      <dgm:prSet presAssocID="{9926CAEE-D392-4DE8-B94E-46F46555D182}" presName="Name5" presStyleLbl="vennNode1" presStyleIdx="0" presStyleCnt="4">
        <dgm:presLayoutVars>
          <dgm:bulletEnabled val="1"/>
        </dgm:presLayoutVars>
      </dgm:prSet>
      <dgm:spPr/>
    </dgm:pt>
    <dgm:pt modelId="{C29F9155-D2EB-4FF8-882D-1A6F5876A1F1}" type="pres">
      <dgm:prSet presAssocID="{FC8ADD9B-2E31-40D4-801B-F20C42D932BF}" presName="space" presStyleCnt="0"/>
      <dgm:spPr/>
    </dgm:pt>
    <dgm:pt modelId="{8E3386DC-739B-4D0F-834C-2D04CA4DB935}" type="pres">
      <dgm:prSet presAssocID="{754CEEF1-FE6E-4A48-AFF3-988BC80F3728}" presName="Name5" presStyleLbl="vennNode1" presStyleIdx="1" presStyleCnt="4">
        <dgm:presLayoutVars>
          <dgm:bulletEnabled val="1"/>
        </dgm:presLayoutVars>
      </dgm:prSet>
      <dgm:spPr/>
    </dgm:pt>
    <dgm:pt modelId="{A55909B7-C198-45C2-87DB-94FD98312DDE}" type="pres">
      <dgm:prSet presAssocID="{374403C6-BBC1-4A8C-8B16-701F53D861B2}" presName="space" presStyleCnt="0"/>
      <dgm:spPr/>
    </dgm:pt>
    <dgm:pt modelId="{B3C1F8D9-0A89-404C-9F50-5576428F8CA5}" type="pres">
      <dgm:prSet presAssocID="{D81B0A63-5348-4C70-8DF4-B9C518D3D5FF}" presName="Name5" presStyleLbl="vennNode1" presStyleIdx="2" presStyleCnt="4">
        <dgm:presLayoutVars>
          <dgm:bulletEnabled val="1"/>
        </dgm:presLayoutVars>
      </dgm:prSet>
      <dgm:spPr/>
    </dgm:pt>
    <dgm:pt modelId="{EC045D05-422D-4087-850C-2AA11DEB00A2}" type="pres">
      <dgm:prSet presAssocID="{6D20D28F-4ED9-4886-BE58-B353CCC1173A}" presName="space" presStyleCnt="0"/>
      <dgm:spPr/>
    </dgm:pt>
    <dgm:pt modelId="{83163F9F-A551-49D6-B5B0-E6C8E6BEE9C2}" type="pres">
      <dgm:prSet presAssocID="{88DCB57A-3581-4F4F-B904-C1385937AEF0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4187D4A-686C-462D-A83E-EF620566346A}" srcId="{552539FE-52FC-49DF-BA14-B2AF6D7098FA}" destId="{D81B0A63-5348-4C70-8DF4-B9C518D3D5FF}" srcOrd="2" destOrd="0" parTransId="{1779BFC7-02C5-4653-BB3A-32A21201D4A3}" sibTransId="{6D20D28F-4ED9-4886-BE58-B353CCC1173A}"/>
    <dgm:cxn modelId="{4840CE82-0CEB-4217-87E7-CE68BCAEAEBA}" srcId="{552539FE-52FC-49DF-BA14-B2AF6D7098FA}" destId="{88DCB57A-3581-4F4F-B904-C1385937AEF0}" srcOrd="3" destOrd="0" parTransId="{8C00DCB4-C5C3-4828-B762-A0A28F7F4887}" sibTransId="{36F2C52E-ECCA-468A-BB55-8957662C6B86}"/>
    <dgm:cxn modelId="{90F0EC8E-FC31-4ADF-9D66-9B931081D4A1}" type="presOf" srcId="{9926CAEE-D392-4DE8-B94E-46F46555D182}" destId="{2E04ECA3-F921-4CFE-98C2-C71E6050C7ED}" srcOrd="0" destOrd="0" presId="urn:microsoft.com/office/officeart/2005/8/layout/venn3"/>
    <dgm:cxn modelId="{D84DC893-5B7A-4253-84A7-F7B4CA3384A5}" srcId="{552539FE-52FC-49DF-BA14-B2AF6D7098FA}" destId="{754CEEF1-FE6E-4A48-AFF3-988BC80F3728}" srcOrd="1" destOrd="0" parTransId="{17C884DB-2D4E-40AA-9DB1-CA330AD28F8B}" sibTransId="{374403C6-BBC1-4A8C-8B16-701F53D861B2}"/>
    <dgm:cxn modelId="{F77EB494-CCF0-44B3-B0FD-47DFFD69973E}" srcId="{552539FE-52FC-49DF-BA14-B2AF6D7098FA}" destId="{9926CAEE-D392-4DE8-B94E-46F46555D182}" srcOrd="0" destOrd="0" parTransId="{F4E81A73-A622-467C-9A7D-2E9D3BC7A4EF}" sibTransId="{FC8ADD9B-2E31-40D4-801B-F20C42D932BF}"/>
    <dgm:cxn modelId="{638914A6-D2B4-425F-B63A-057A9A707104}" type="presOf" srcId="{88DCB57A-3581-4F4F-B904-C1385937AEF0}" destId="{83163F9F-A551-49D6-B5B0-E6C8E6BEE9C2}" srcOrd="0" destOrd="0" presId="urn:microsoft.com/office/officeart/2005/8/layout/venn3"/>
    <dgm:cxn modelId="{9A6640BF-7536-4669-96C2-39CF9985BFA3}" type="presOf" srcId="{552539FE-52FC-49DF-BA14-B2AF6D7098FA}" destId="{E904F1CF-038A-49BC-A864-726614A4CBFD}" srcOrd="0" destOrd="0" presId="urn:microsoft.com/office/officeart/2005/8/layout/venn3"/>
    <dgm:cxn modelId="{506EA9C0-D5F6-4D21-B0C1-D0ECA29EE366}" type="presOf" srcId="{D81B0A63-5348-4C70-8DF4-B9C518D3D5FF}" destId="{B3C1F8D9-0A89-404C-9F50-5576428F8CA5}" srcOrd="0" destOrd="0" presId="urn:microsoft.com/office/officeart/2005/8/layout/venn3"/>
    <dgm:cxn modelId="{10C5CEE8-2E06-4411-9912-4868A8BD39EA}" type="presOf" srcId="{754CEEF1-FE6E-4A48-AFF3-988BC80F3728}" destId="{8E3386DC-739B-4D0F-834C-2D04CA4DB935}" srcOrd="0" destOrd="0" presId="urn:microsoft.com/office/officeart/2005/8/layout/venn3"/>
    <dgm:cxn modelId="{1E0D7B4D-3CEC-4323-83BC-29BD5D728675}" type="presParOf" srcId="{E904F1CF-038A-49BC-A864-726614A4CBFD}" destId="{2E04ECA3-F921-4CFE-98C2-C71E6050C7ED}" srcOrd="0" destOrd="0" presId="urn:microsoft.com/office/officeart/2005/8/layout/venn3"/>
    <dgm:cxn modelId="{A4823612-9B80-484E-8EE2-A1DDDC967DEC}" type="presParOf" srcId="{E904F1CF-038A-49BC-A864-726614A4CBFD}" destId="{C29F9155-D2EB-4FF8-882D-1A6F5876A1F1}" srcOrd="1" destOrd="0" presId="urn:microsoft.com/office/officeart/2005/8/layout/venn3"/>
    <dgm:cxn modelId="{B3C26FE6-559E-4A86-AB88-023035ED97A9}" type="presParOf" srcId="{E904F1CF-038A-49BC-A864-726614A4CBFD}" destId="{8E3386DC-739B-4D0F-834C-2D04CA4DB935}" srcOrd="2" destOrd="0" presId="urn:microsoft.com/office/officeart/2005/8/layout/venn3"/>
    <dgm:cxn modelId="{33D5B436-28FE-404B-853E-9B571CF5F6C8}" type="presParOf" srcId="{E904F1CF-038A-49BC-A864-726614A4CBFD}" destId="{A55909B7-C198-45C2-87DB-94FD98312DDE}" srcOrd="3" destOrd="0" presId="urn:microsoft.com/office/officeart/2005/8/layout/venn3"/>
    <dgm:cxn modelId="{334A1CF3-E1CD-4613-AF22-ADC4E3998862}" type="presParOf" srcId="{E904F1CF-038A-49BC-A864-726614A4CBFD}" destId="{B3C1F8D9-0A89-404C-9F50-5576428F8CA5}" srcOrd="4" destOrd="0" presId="urn:microsoft.com/office/officeart/2005/8/layout/venn3"/>
    <dgm:cxn modelId="{8BE208EB-537E-4010-ABD9-9722E6E2BD96}" type="presParOf" srcId="{E904F1CF-038A-49BC-A864-726614A4CBFD}" destId="{EC045D05-422D-4087-850C-2AA11DEB00A2}" srcOrd="5" destOrd="0" presId="urn:microsoft.com/office/officeart/2005/8/layout/venn3"/>
    <dgm:cxn modelId="{3DFF63AE-25C5-4316-AE4D-11D5804B951B}" type="presParOf" srcId="{E904F1CF-038A-49BC-A864-726614A4CBFD}" destId="{83163F9F-A551-49D6-B5B0-E6C8E6BEE9C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4ECA3-F921-4CFE-98C2-C71E6050C7ED}">
      <dsp:nvSpPr>
        <dsp:cNvPr id="0" name=""/>
        <dsp:cNvSpPr/>
      </dsp:nvSpPr>
      <dsp:spPr>
        <a:xfrm>
          <a:off x="2419" y="393529"/>
          <a:ext cx="2427196" cy="2427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77" tIns="25400" rIns="133577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/>
            </a:rPr>
            <a:t>Academics</a:t>
          </a:r>
          <a:endParaRPr lang="en-US" sz="2000" kern="1200" dirty="0"/>
        </a:p>
      </dsp:txBody>
      <dsp:txXfrm>
        <a:off x="357874" y="748984"/>
        <a:ext cx="1716286" cy="1716286"/>
      </dsp:txXfrm>
    </dsp:sp>
    <dsp:sp modelId="{8E3386DC-739B-4D0F-834C-2D04CA4DB935}">
      <dsp:nvSpPr>
        <dsp:cNvPr id="0" name=""/>
        <dsp:cNvSpPr/>
      </dsp:nvSpPr>
      <dsp:spPr>
        <a:xfrm>
          <a:off x="1944176" y="393529"/>
          <a:ext cx="2427196" cy="2427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77" tIns="25400" rIns="133577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Co-Curricular</a:t>
          </a:r>
        </a:p>
      </dsp:txBody>
      <dsp:txXfrm>
        <a:off x="2299631" y="748984"/>
        <a:ext cx="1716286" cy="1716286"/>
      </dsp:txXfrm>
    </dsp:sp>
    <dsp:sp modelId="{B3C1F8D9-0A89-404C-9F50-5576428F8CA5}">
      <dsp:nvSpPr>
        <dsp:cNvPr id="0" name=""/>
        <dsp:cNvSpPr/>
      </dsp:nvSpPr>
      <dsp:spPr>
        <a:xfrm>
          <a:off x="3885934" y="393529"/>
          <a:ext cx="2427196" cy="2427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77" tIns="25400" rIns="133577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/>
            </a:rPr>
            <a:t>Well-Being</a:t>
          </a:r>
        </a:p>
      </dsp:txBody>
      <dsp:txXfrm>
        <a:off x="4241389" y="748984"/>
        <a:ext cx="1716286" cy="1716286"/>
      </dsp:txXfrm>
    </dsp:sp>
    <dsp:sp modelId="{83163F9F-A551-49D6-B5B0-E6C8E6BEE9C2}">
      <dsp:nvSpPr>
        <dsp:cNvPr id="0" name=""/>
        <dsp:cNvSpPr/>
      </dsp:nvSpPr>
      <dsp:spPr>
        <a:xfrm>
          <a:off x="5827691" y="393529"/>
          <a:ext cx="2427196" cy="2427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77" tIns="25400" rIns="133577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/>
            </a:rPr>
            <a:t>External Opportunities</a:t>
          </a:r>
          <a:endParaRPr lang="en-US" sz="2000" kern="1200" dirty="0"/>
        </a:p>
      </dsp:txBody>
      <dsp:txXfrm>
        <a:off x="6183146" y="748984"/>
        <a:ext cx="1716286" cy="1716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4ECA3-F921-4CFE-98C2-C71E6050C7ED}">
      <dsp:nvSpPr>
        <dsp:cNvPr id="0" name=""/>
        <dsp:cNvSpPr/>
      </dsp:nvSpPr>
      <dsp:spPr>
        <a:xfrm>
          <a:off x="2419" y="393529"/>
          <a:ext cx="2427196" cy="2427196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77" tIns="26670" rIns="133577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/>
            </a:rPr>
            <a:t>Seminar Series</a:t>
          </a:r>
          <a:endParaRPr lang="en-US" sz="2100" kern="1200" dirty="0"/>
        </a:p>
      </dsp:txBody>
      <dsp:txXfrm>
        <a:off x="357874" y="748984"/>
        <a:ext cx="1716286" cy="1716286"/>
      </dsp:txXfrm>
    </dsp:sp>
    <dsp:sp modelId="{8E3386DC-739B-4D0F-834C-2D04CA4DB935}">
      <dsp:nvSpPr>
        <dsp:cNvPr id="0" name=""/>
        <dsp:cNvSpPr/>
      </dsp:nvSpPr>
      <dsp:spPr>
        <a:xfrm>
          <a:off x="1944176" y="393529"/>
          <a:ext cx="2427196" cy="2427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77" tIns="26670" rIns="133577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/>
            </a:rPr>
            <a:t>Peer Coaching</a:t>
          </a:r>
          <a:endParaRPr lang="en-US" sz="2100" kern="1200" dirty="0"/>
        </a:p>
      </dsp:txBody>
      <dsp:txXfrm>
        <a:off x="2299631" y="748984"/>
        <a:ext cx="1716286" cy="1716286"/>
      </dsp:txXfrm>
    </dsp:sp>
    <dsp:sp modelId="{B3C1F8D9-0A89-404C-9F50-5576428F8CA5}">
      <dsp:nvSpPr>
        <dsp:cNvPr id="0" name=""/>
        <dsp:cNvSpPr/>
      </dsp:nvSpPr>
      <dsp:spPr>
        <a:xfrm>
          <a:off x="3885934" y="393529"/>
          <a:ext cx="2427196" cy="2427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77" tIns="26670" rIns="133577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/>
            </a:rPr>
            <a:t>Events and Partners</a:t>
          </a:r>
        </a:p>
      </dsp:txBody>
      <dsp:txXfrm>
        <a:off x="4241389" y="748984"/>
        <a:ext cx="1716286" cy="1716286"/>
      </dsp:txXfrm>
    </dsp:sp>
    <dsp:sp modelId="{83163F9F-A551-49D6-B5B0-E6C8E6BEE9C2}">
      <dsp:nvSpPr>
        <dsp:cNvPr id="0" name=""/>
        <dsp:cNvSpPr/>
      </dsp:nvSpPr>
      <dsp:spPr>
        <a:xfrm>
          <a:off x="5827691" y="393529"/>
          <a:ext cx="2427196" cy="2427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77" tIns="26670" rIns="133577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/>
            </a:rPr>
            <a:t>Research &amp; Development</a:t>
          </a:r>
          <a:endParaRPr lang="en-US" sz="2100" kern="1200" dirty="0"/>
        </a:p>
      </dsp:txBody>
      <dsp:txXfrm>
        <a:off x="6183146" y="748984"/>
        <a:ext cx="1716286" cy="1716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4826" cy="46513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4" y="2"/>
            <a:ext cx="3044826" cy="46513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663E8BC0-AA58-4CB2-8E04-BDA952463B7D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552"/>
            <a:ext cx="3044826" cy="46513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4" y="8845552"/>
            <a:ext cx="3044826" cy="46513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BD5BA238-C6C9-46AA-B7A7-EBAFAABC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2" y="0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/>
          <a:lstStyle>
            <a:lvl1pPr algn="r">
              <a:defRPr sz="1200"/>
            </a:lvl1pPr>
          </a:lstStyle>
          <a:p>
            <a:fld id="{ADA182A7-640D-49F2-A66F-E39012A816C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0" tIns="46670" rIns="93340" bIns="466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40" tIns="46670" rIns="93340" bIns="466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2" y="8845045"/>
            <a:ext cx="3044719" cy="465614"/>
          </a:xfrm>
          <a:prstGeom prst="rect">
            <a:avLst/>
          </a:prstGeom>
        </p:spPr>
        <p:txBody>
          <a:bodyPr vert="horz" lIns="93340" tIns="46670" rIns="93340" bIns="46670" rtlCol="0" anchor="b"/>
          <a:lstStyle>
            <a:lvl1pPr algn="r">
              <a:defRPr sz="1200"/>
            </a:lvl1pPr>
          </a:lstStyle>
          <a:p>
            <a:fld id="{85459741-F6FE-4DFE-917C-2F6101C0B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Cover Slide: What is Leadership?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Leadership Indicator for Students</a:t>
            </a:r>
          </a:p>
          <a:p>
            <a:r>
              <a:rPr lang="en-US" dirty="0"/>
              <a:t>Social-Emotional Model of Leadership – Leading Self, Leading Others, Change your World/Environment</a:t>
            </a:r>
          </a:p>
          <a:p>
            <a:r>
              <a:rPr lang="en-US" dirty="0"/>
              <a:t>Assessment in Action – Using data to inform next steps at all all levels for cadets, faculty &amp; staff, and 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10 minutes and create your timeline</a:t>
            </a:r>
          </a:p>
          <a:p>
            <a:r>
              <a:rPr lang="en-US" dirty="0"/>
              <a:t>Up to 6 events that stood out in the past 5 years </a:t>
            </a:r>
          </a:p>
          <a:p>
            <a:r>
              <a:rPr lang="en-US" dirty="0"/>
              <a:t>Think about why you selected them and what you want your partner to know</a:t>
            </a:r>
          </a:p>
          <a:p>
            <a:r>
              <a:rPr lang="en-US" dirty="0"/>
              <a:t>Once you have your lifeline complete, take turns sharing (10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Experience alone is not enough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9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Cover Slide: What is Leadership?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Focusing on the seminar series for first year cadets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topical areas that will be covered in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Leadership Indicator for Students</a:t>
            </a:r>
          </a:p>
          <a:p>
            <a:r>
              <a:rPr lang="en-US" dirty="0"/>
              <a:t>Social-Emotional Model of Leadership – Leading Self, Leading Others, Change your World/Environment</a:t>
            </a:r>
          </a:p>
          <a:p>
            <a:r>
              <a:rPr lang="en-US" dirty="0"/>
              <a:t>Assessment in Action – Using data to inform next steps at all all levels for cadets, faculty &amp; staff, and 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9741-F6FE-4DFE-917C-2F6101C0B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2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" y="609600"/>
            <a:ext cx="9134763" cy="472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EE76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6668" r="24994" b="14436"/>
          <a:stretch/>
        </p:blipFill>
        <p:spPr>
          <a:xfrm>
            <a:off x="3276600" y="609601"/>
            <a:ext cx="5867400" cy="47244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3124200" y="609599"/>
            <a:ext cx="6019800" cy="4724399"/>
          </a:xfrm>
          <a:prstGeom prst="rect">
            <a:avLst/>
          </a:prstGeom>
          <a:solidFill>
            <a:srgbClr val="D9B2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2989521"/>
            <a:ext cx="2973572" cy="2344479"/>
          </a:xfrm>
          <a:prstGeom prst="rect">
            <a:avLst/>
          </a:prstGeom>
          <a:solidFill>
            <a:srgbClr val="D9B20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09599"/>
            <a:ext cx="2973572" cy="2245240"/>
          </a:xfrm>
          <a:prstGeom prst="rect">
            <a:avLst/>
          </a:prstGeom>
          <a:solidFill>
            <a:srgbClr val="004299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2405" y="5486400"/>
            <a:ext cx="9144000" cy="914400"/>
          </a:xfrm>
          <a:prstGeom prst="rect">
            <a:avLst/>
          </a:prstGeom>
          <a:solidFill>
            <a:srgbClr val="004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2682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flipH="1">
            <a:off x="-1" y="2837119"/>
            <a:ext cx="3111794" cy="15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5400000" flipH="1">
            <a:off x="677825" y="2887626"/>
            <a:ext cx="4742122" cy="15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3" y="815906"/>
            <a:ext cx="1449347" cy="936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/>
          <a:stretch/>
        </p:blipFill>
        <p:spPr>
          <a:xfrm>
            <a:off x="378927" y="1985776"/>
            <a:ext cx="2059473" cy="6812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81000" y="1905000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0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8" b="29644"/>
          <a:stretch/>
        </p:blipFill>
        <p:spPr>
          <a:xfrm>
            <a:off x="12404" y="609600"/>
            <a:ext cx="9131595" cy="472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EE76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6668" r="24994" b="14436"/>
          <a:stretch/>
        </p:blipFill>
        <p:spPr>
          <a:xfrm>
            <a:off x="3276600" y="609601"/>
            <a:ext cx="5867400" cy="47244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09600"/>
            <a:ext cx="9144000" cy="4724399"/>
          </a:xfrm>
          <a:prstGeom prst="rect">
            <a:avLst/>
          </a:prstGeom>
          <a:solidFill>
            <a:srgbClr val="D9B20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rgbClr val="004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26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D9B200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8768" y="135924"/>
            <a:ext cx="1408670" cy="97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4299"/>
                </a:solidFill>
                <a:latin typeface="MiloPro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86" y="170688"/>
            <a:ext cx="3507714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00" y="1231635"/>
            <a:ext cx="8388700" cy="4945327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Clr>
                <a:srgbClr val="D9B2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D9B200"/>
              </a:buClr>
              <a:defRPr/>
            </a:lvl3pPr>
            <a:lvl4pPr>
              <a:buClr>
                <a:srgbClr val="D9B200"/>
              </a:buClr>
              <a:defRPr/>
            </a:lvl4pPr>
            <a:lvl5pPr>
              <a:buClr>
                <a:srgbClr val="D9B2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8768" y="135924"/>
            <a:ext cx="1408670" cy="97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6700" y="526283"/>
            <a:ext cx="9150700" cy="592853"/>
          </a:xfrm>
          <a:prstGeom prst="rect">
            <a:avLst/>
          </a:prstGeom>
          <a:solidFill>
            <a:srgbClr val="004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2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00" y="126735"/>
            <a:ext cx="7314642" cy="97816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MiloPro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4992"/>
            <a:ext cx="217523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31635"/>
            <a:ext cx="8305800" cy="4945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8768" y="135924"/>
            <a:ext cx="1408670" cy="97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00" y="126735"/>
            <a:ext cx="7314642" cy="97816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4299"/>
                </a:solidFill>
                <a:latin typeface="MiloPro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86" y="170688"/>
            <a:ext cx="3507714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31635"/>
            <a:ext cx="8305800" cy="4945327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Clr>
                <a:srgbClr val="D9B2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D9B200"/>
              </a:buClr>
              <a:defRPr/>
            </a:lvl3pPr>
            <a:lvl4pPr>
              <a:buClr>
                <a:srgbClr val="D9B200"/>
              </a:buClr>
              <a:defRPr/>
            </a:lvl4pPr>
            <a:lvl5pPr>
              <a:buClr>
                <a:srgbClr val="D9B2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00" y="126735"/>
            <a:ext cx="7314642" cy="78766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4299"/>
                </a:solidFill>
                <a:latin typeface="MiloPro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86" y="170688"/>
            <a:ext cx="3507714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001080"/>
            <a:ext cx="7460343" cy="21236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38768" y="135924"/>
            <a:ext cx="1408670" cy="97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955063"/>
            <a:ext cx="7460343" cy="97816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4299"/>
                </a:solidFill>
                <a:latin typeface="MiloPro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86" y="170688"/>
            <a:ext cx="3507714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1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38768" y="135924"/>
            <a:ext cx="1408670" cy="97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4299"/>
                </a:solidFill>
                <a:latin typeface="MiloPro" panose="020B0504030101020102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86" y="170688"/>
            <a:ext cx="3507714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126735"/>
            <a:ext cx="7460343" cy="978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231635"/>
            <a:ext cx="8534401" cy="494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33400" y="6400800"/>
            <a:ext cx="8610600" cy="457200"/>
          </a:xfrm>
          <a:prstGeom prst="rect">
            <a:avLst/>
          </a:prstGeom>
          <a:solidFill>
            <a:srgbClr val="004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399004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latin typeface="+mn-lt"/>
                <a:cs typeface="Calibri"/>
              </a:rPr>
              <a:t>©</a:t>
            </a:r>
            <a:r>
              <a:rPr lang="en-US" sz="800">
                <a:solidFill>
                  <a:schemeClr val="bg1"/>
                </a:solidFill>
              </a:rPr>
              <a:t>2018</a:t>
            </a:r>
            <a:r>
              <a:rPr lang="en-US" sz="800" baseline="0">
                <a:solidFill>
                  <a:schemeClr val="bg1"/>
                </a:solidFill>
              </a:rPr>
              <a:t> </a:t>
            </a:r>
            <a:r>
              <a:rPr lang="en-US" sz="800">
                <a:solidFill>
                  <a:schemeClr val="bg1"/>
                </a:solidFill>
              </a:rPr>
              <a:t>Center for Creative Leadership. All rights reserved.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6700" y="6400800"/>
            <a:ext cx="457200" cy="457200"/>
          </a:xfrm>
          <a:prstGeom prst="rect">
            <a:avLst/>
          </a:prstGeom>
          <a:solidFill>
            <a:srgbClr val="D9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8" r="14160" b="40628"/>
          <a:stretch/>
        </p:blipFill>
        <p:spPr>
          <a:xfrm>
            <a:off x="1295400" y="6400800"/>
            <a:ext cx="7848600" cy="4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1" r:id="rId2"/>
    <p:sldLayoutId id="2147483666" r:id="rId3"/>
    <p:sldLayoutId id="2147483798" r:id="rId4"/>
    <p:sldLayoutId id="2147483802" r:id="rId5"/>
    <p:sldLayoutId id="2147483800" r:id="rId6"/>
    <p:sldLayoutId id="2147483668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29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3C3E3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B200"/>
        </a:buClr>
        <a:buFont typeface="Arial" panose="020B0604020202020204" pitchFamily="34" charset="0"/>
        <a:buChar char="•"/>
        <a:defRPr sz="1800" kern="1200">
          <a:solidFill>
            <a:srgbClr val="3C3E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B200"/>
        </a:buClr>
        <a:buFont typeface="Arial" panose="020B0604020202020204" pitchFamily="34" charset="0"/>
        <a:buChar char="•"/>
        <a:defRPr sz="1600" kern="1200">
          <a:solidFill>
            <a:srgbClr val="3C3E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B200"/>
        </a:buClr>
        <a:buFont typeface="Arial" panose="020B0604020202020204" pitchFamily="34" charset="0"/>
        <a:buChar char="•"/>
        <a:defRPr sz="1400" kern="1200">
          <a:solidFill>
            <a:srgbClr val="3C3E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9B200"/>
        </a:buClr>
        <a:buFont typeface="Arial" panose="020B0604020202020204" pitchFamily="34" charset="0"/>
        <a:buChar char="•"/>
        <a:defRPr sz="1400" kern="1200">
          <a:solidFill>
            <a:srgbClr val="3C3E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68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orient="horz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042" y="5334000"/>
            <a:ext cx="9127958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iloPro"/>
              </a:rPr>
              <a:t>FYE Seminar – Leadership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107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25AA5F-6F55-49A7-9D6E-EF424295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00906"/>
            <a:ext cx="8534401" cy="4876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The Edwards Leadership Program seeks to provide cadets with a 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distinct leadership advantage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while on campus and as graduates enter their respective professions. Effectiveness, self-awareness, learning agility, and values are foundational for the program.</a:t>
            </a:r>
          </a:p>
          <a:p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Cadets engage with the program in 4 ways:</a:t>
            </a:r>
            <a:endParaRPr lang="en-US" b="1">
              <a:solidFill>
                <a:schemeClr val="tx1"/>
              </a:solidFill>
              <a:cs typeface="Calibri"/>
            </a:endParaRPr>
          </a:p>
          <a:p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D4D82-DCDB-4EA1-B46F-B853EF27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26735"/>
            <a:ext cx="5229762" cy="97816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iloPro"/>
              </a:rPr>
              <a:t>The Edwards Leadership Program</a:t>
            </a:r>
            <a:endParaRPr lang="en-US" sz="3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38BB3F0-3875-4395-9121-D0E6B048B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832743"/>
              </p:ext>
            </p:extLst>
          </p:nvPr>
        </p:nvGraphicFramePr>
        <p:xfrm>
          <a:off x="471055" y="3096490"/>
          <a:ext cx="8257308" cy="321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844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79" y="1828493"/>
            <a:ext cx="3889256" cy="3886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2703" y="1904238"/>
            <a:ext cx="2938623" cy="430887"/>
          </a:xfrm>
          <a:prstGeom prst="rect">
            <a:avLst/>
          </a:prstGeom>
          <a:noFill/>
          <a:ln>
            <a:solidFill>
              <a:srgbClr val="024D8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24D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Leadership?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5454" y="2531491"/>
            <a:ext cx="28201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Direction, Alignment, Commitment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9589" y="4555542"/>
            <a:ext cx="18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Curve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709" y="5279648"/>
            <a:ext cx="18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Mental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6772" y="5279648"/>
            <a:ext cx="199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 Mindset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688" y="2707030"/>
            <a:ext cx="18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Identity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0825" y="4417042"/>
            <a:ext cx="18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Receiving SBI Feedback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9198" y="1847528"/>
            <a:ext cx="18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Exploring My Values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65177" y="3657579"/>
            <a:ext cx="208771" cy="23003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00" y="5495305"/>
            <a:ext cx="208771" cy="23003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24606" y="3693734"/>
            <a:ext cx="208771" cy="23003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9869" y="126735"/>
            <a:ext cx="7460343" cy="742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29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42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Edwards Leadership Seminar</a:t>
            </a:r>
          </a:p>
        </p:txBody>
      </p:sp>
    </p:spTree>
    <p:extLst>
      <p:ext uri="{BB962C8B-B14F-4D97-AF65-F5344CB8AC3E}">
        <p14:creationId xmlns:p14="http://schemas.microsoft.com/office/powerpoint/2010/main" val="423483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in Leadership Studies</a:t>
            </a:r>
          </a:p>
        </p:txBody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C1E6BB7-D6D5-8947-924E-4A6A30D46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1870645"/>
            <a:ext cx="4970994" cy="3841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C35C5-EEB4-D74A-9CEF-39505F7E21D8}"/>
              </a:ext>
            </a:extLst>
          </p:cNvPr>
          <p:cNvSpPr txBox="1"/>
          <p:nvPr/>
        </p:nvSpPr>
        <p:spPr>
          <a:xfrm>
            <a:off x="242783" y="2221595"/>
            <a:ext cx="290125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Outcomes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Greater understanding of your own style of leadership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Connection amongst your peers as emerging leaders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certificate for your professional growth</a:t>
            </a:r>
          </a:p>
        </p:txBody>
      </p:sp>
    </p:spTree>
    <p:extLst>
      <p:ext uri="{BB962C8B-B14F-4D97-AF65-F5344CB8AC3E}">
        <p14:creationId xmlns:p14="http://schemas.microsoft.com/office/powerpoint/2010/main" val="102415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247" y="4571216"/>
            <a:ext cx="8179506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</a:rPr>
              <a:t>Assessment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9C5675-C8BB-A941-8D7D-BD757059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61" y="1537119"/>
            <a:ext cx="2646832" cy="1488843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A82C5EC-FB29-DC44-BC2C-747E56348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91" y="1537119"/>
            <a:ext cx="2644818" cy="1487710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49F3D41-BEA9-9D48-AACF-03250E74D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7" y="1537119"/>
            <a:ext cx="2665476" cy="149933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183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0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183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C0463A50-AB38-0240-89B1-A445910B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9CFF78D-DED8-2F45-8ABF-A0B90726C3CE}"/>
              </a:ext>
            </a:extLst>
          </p:cNvPr>
          <p:cNvSpPr txBox="1">
            <a:spLocks/>
          </p:cNvSpPr>
          <p:nvPr/>
        </p:nvSpPr>
        <p:spPr>
          <a:xfrm>
            <a:off x="482247" y="2697446"/>
            <a:ext cx="8179506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MiloPro" panose="020B0504030101020102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0059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D4D82-DCDB-4EA1-B46F-B853EF27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Leadership Development</a:t>
            </a:r>
          </a:p>
        </p:txBody>
      </p:sp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786B8FF-A341-6547-8A25-CE572F5EC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23" y="817262"/>
            <a:ext cx="5210080" cy="54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500" y="1371600"/>
            <a:ext cx="8388700" cy="4805362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Learning Objectives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342900" lvl="0" indent="-342900">
              <a:lnSpc>
                <a:spcPct val="100000"/>
              </a:lnSpc>
              <a:buClr>
                <a:srgbClr val="D9B200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Have a clearer understanding of leadership development at Cal Maritime.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D9B200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D9B200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Engage other cadets in dialogue about your leadership journey to date.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EE7624"/>
              </a:buClr>
              <a:buFont typeface="Symbol" panose="05050102010706020507" pitchFamily="18" charset="2"/>
              <a:buChar char=""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Key questions explored in this module:</a:t>
            </a:r>
            <a:endParaRPr 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D9B200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What life experiences shape how we think about leadership?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D9B200"/>
              </a:buClr>
              <a:buFont typeface="+mj-lt"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D9B200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What is the Edwards Leadership Program?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D9B200"/>
              </a:buClr>
              <a:buFont typeface="+mj-lt"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D9B200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How does Cal Maritime assess leadership?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D9B200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Learning Objectives</a:t>
            </a:r>
            <a:r>
              <a:rPr lang="en-US" sz="2600" dirty="0">
                <a:solidFill>
                  <a:schemeClr val="bg1"/>
                </a:solidFill>
              </a:rPr>
              <a:t> &amp; Key Questions:</a:t>
            </a:r>
          </a:p>
        </p:txBody>
      </p:sp>
    </p:spTree>
    <p:extLst>
      <p:ext uri="{BB962C8B-B14F-4D97-AF65-F5344CB8AC3E}">
        <p14:creationId xmlns:p14="http://schemas.microsoft.com/office/powerpoint/2010/main" val="144650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F76664-DDB7-434F-8490-B607C325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0" y="126735"/>
            <a:ext cx="7314642" cy="784202"/>
          </a:xfrm>
        </p:spPr>
        <p:txBody>
          <a:bodyPr>
            <a:normAutofit/>
          </a:bodyPr>
          <a:lstStyle/>
          <a:p>
            <a:r>
              <a:rPr lang="en-US" sz="2800" dirty="0"/>
              <a:t>Life-Line Exercise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D8CD6-A302-4CF6-9F78-62692A8A8346}"/>
              </a:ext>
            </a:extLst>
          </p:cNvPr>
          <p:cNvSpPr txBox="1"/>
          <p:nvPr/>
        </p:nvSpPr>
        <p:spPr>
          <a:xfrm>
            <a:off x="2923309" y="33690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E4A00-60CB-43B5-9BB6-566C6C50B52C}"/>
              </a:ext>
            </a:extLst>
          </p:cNvPr>
          <p:cNvSpPr txBox="1"/>
          <p:nvPr/>
        </p:nvSpPr>
        <p:spPr>
          <a:xfrm>
            <a:off x="3343275" y="33872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Click to add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5AF310-132B-9C41-B7D1-DD8E9C572DBB}"/>
              </a:ext>
            </a:extLst>
          </p:cNvPr>
          <p:cNvCxnSpPr>
            <a:cxnSpLocks/>
          </p:cNvCxnSpPr>
          <p:nvPr/>
        </p:nvCxnSpPr>
        <p:spPr>
          <a:xfrm>
            <a:off x="1227551" y="1299575"/>
            <a:ext cx="0" cy="41116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BF98EA-7522-274F-9383-EC77BA548456}"/>
              </a:ext>
            </a:extLst>
          </p:cNvPr>
          <p:cNvCxnSpPr>
            <a:cxnSpLocks/>
          </p:cNvCxnSpPr>
          <p:nvPr/>
        </p:nvCxnSpPr>
        <p:spPr>
          <a:xfrm flipH="1">
            <a:off x="1227551" y="5411244"/>
            <a:ext cx="670142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20ACBD-9C2A-E447-905A-FED27D50C4C5}"/>
              </a:ext>
            </a:extLst>
          </p:cNvPr>
          <p:cNvCxnSpPr>
            <a:cxnSpLocks/>
          </p:cNvCxnSpPr>
          <p:nvPr/>
        </p:nvCxnSpPr>
        <p:spPr>
          <a:xfrm flipH="1">
            <a:off x="1221288" y="3245854"/>
            <a:ext cx="6701424" cy="0"/>
          </a:xfrm>
          <a:prstGeom prst="line">
            <a:avLst/>
          </a:prstGeom>
          <a:ln w="317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D2E6D54-63D0-9442-A822-62B4376110EE}"/>
              </a:ext>
            </a:extLst>
          </p:cNvPr>
          <p:cNvSpPr txBox="1"/>
          <p:nvPr/>
        </p:nvSpPr>
        <p:spPr>
          <a:xfrm rot="17507892">
            <a:off x="-357512" y="1864564"/>
            <a:ext cx="19584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Achievements/ Accomplishments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15E72-BCD2-BA46-BD04-84B80E19183A}"/>
              </a:ext>
            </a:extLst>
          </p:cNvPr>
          <p:cNvSpPr txBox="1"/>
          <p:nvPr/>
        </p:nvSpPr>
        <p:spPr>
          <a:xfrm rot="17507892">
            <a:off x="-441152" y="4075078"/>
            <a:ext cx="19584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Challenges/ Setbacks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707326-D8B3-6546-96FA-83859D3D8EFB}"/>
              </a:ext>
            </a:extLst>
          </p:cNvPr>
          <p:cNvSpPr txBox="1"/>
          <p:nvPr/>
        </p:nvSpPr>
        <p:spPr>
          <a:xfrm>
            <a:off x="3111197" y="5621573"/>
            <a:ext cx="19584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54104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F76664-DDB7-434F-8490-B607C325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0" y="126735"/>
            <a:ext cx="7314642" cy="784202"/>
          </a:xfrm>
        </p:spPr>
        <p:txBody>
          <a:bodyPr>
            <a:normAutofit/>
          </a:bodyPr>
          <a:lstStyle/>
          <a:p>
            <a:r>
              <a:rPr lang="en-US" sz="2800" dirty="0"/>
              <a:t>Life-Line Exercise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D8CD6-A302-4CF6-9F78-62692A8A8346}"/>
              </a:ext>
            </a:extLst>
          </p:cNvPr>
          <p:cNvSpPr txBox="1"/>
          <p:nvPr/>
        </p:nvSpPr>
        <p:spPr>
          <a:xfrm>
            <a:off x="2923309" y="33690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E4A00-60CB-43B5-9BB6-566C6C50B52C}"/>
              </a:ext>
            </a:extLst>
          </p:cNvPr>
          <p:cNvSpPr txBox="1"/>
          <p:nvPr/>
        </p:nvSpPr>
        <p:spPr>
          <a:xfrm>
            <a:off x="3343275" y="33872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Click to add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5AF310-132B-9C41-B7D1-DD8E9C572DBB}"/>
              </a:ext>
            </a:extLst>
          </p:cNvPr>
          <p:cNvCxnSpPr>
            <a:cxnSpLocks/>
          </p:cNvCxnSpPr>
          <p:nvPr/>
        </p:nvCxnSpPr>
        <p:spPr>
          <a:xfrm>
            <a:off x="1227551" y="1299575"/>
            <a:ext cx="0" cy="41116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BF98EA-7522-274F-9383-EC77BA548456}"/>
              </a:ext>
            </a:extLst>
          </p:cNvPr>
          <p:cNvCxnSpPr>
            <a:cxnSpLocks/>
          </p:cNvCxnSpPr>
          <p:nvPr/>
        </p:nvCxnSpPr>
        <p:spPr>
          <a:xfrm flipH="1">
            <a:off x="1227551" y="5411244"/>
            <a:ext cx="670142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20ACBD-9C2A-E447-905A-FED27D50C4C5}"/>
              </a:ext>
            </a:extLst>
          </p:cNvPr>
          <p:cNvCxnSpPr>
            <a:cxnSpLocks/>
          </p:cNvCxnSpPr>
          <p:nvPr/>
        </p:nvCxnSpPr>
        <p:spPr>
          <a:xfrm flipH="1">
            <a:off x="1221288" y="3245854"/>
            <a:ext cx="6701424" cy="0"/>
          </a:xfrm>
          <a:prstGeom prst="line">
            <a:avLst/>
          </a:prstGeom>
          <a:ln w="317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D2E6D54-63D0-9442-A822-62B4376110EE}"/>
              </a:ext>
            </a:extLst>
          </p:cNvPr>
          <p:cNvSpPr txBox="1"/>
          <p:nvPr/>
        </p:nvSpPr>
        <p:spPr>
          <a:xfrm rot="17507892">
            <a:off x="-357512" y="1864564"/>
            <a:ext cx="19584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Achievements/ Accomplishments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15E72-BCD2-BA46-BD04-84B80E19183A}"/>
              </a:ext>
            </a:extLst>
          </p:cNvPr>
          <p:cNvSpPr txBox="1"/>
          <p:nvPr/>
        </p:nvSpPr>
        <p:spPr>
          <a:xfrm rot="17507892">
            <a:off x="-441152" y="4075078"/>
            <a:ext cx="19584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Challenges/ Setbacks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707326-D8B3-6546-96FA-83859D3D8EFB}"/>
              </a:ext>
            </a:extLst>
          </p:cNvPr>
          <p:cNvSpPr txBox="1"/>
          <p:nvPr/>
        </p:nvSpPr>
        <p:spPr>
          <a:xfrm>
            <a:off x="3111197" y="5621573"/>
            <a:ext cx="19584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1197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F76664-DDB7-434F-8490-B607C325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0" y="126735"/>
            <a:ext cx="7314642" cy="784202"/>
          </a:xfrm>
        </p:spPr>
        <p:txBody>
          <a:bodyPr>
            <a:normAutofit/>
          </a:bodyPr>
          <a:lstStyle/>
          <a:p>
            <a:r>
              <a:rPr lang="en-US" sz="2800" dirty="0"/>
              <a:t>Life-Line Exercise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D8CD6-A302-4CF6-9F78-62692A8A8346}"/>
              </a:ext>
            </a:extLst>
          </p:cNvPr>
          <p:cNvSpPr txBox="1"/>
          <p:nvPr/>
        </p:nvSpPr>
        <p:spPr>
          <a:xfrm>
            <a:off x="2923309" y="33690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E4A00-60CB-43B5-9BB6-566C6C50B52C}"/>
              </a:ext>
            </a:extLst>
          </p:cNvPr>
          <p:cNvSpPr txBox="1"/>
          <p:nvPr/>
        </p:nvSpPr>
        <p:spPr>
          <a:xfrm>
            <a:off x="3343275" y="33872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Click to add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5AF310-132B-9C41-B7D1-DD8E9C572DBB}"/>
              </a:ext>
            </a:extLst>
          </p:cNvPr>
          <p:cNvCxnSpPr>
            <a:cxnSpLocks/>
          </p:cNvCxnSpPr>
          <p:nvPr/>
        </p:nvCxnSpPr>
        <p:spPr>
          <a:xfrm>
            <a:off x="1227551" y="1299575"/>
            <a:ext cx="0" cy="41116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BF98EA-7522-274F-9383-EC77BA548456}"/>
              </a:ext>
            </a:extLst>
          </p:cNvPr>
          <p:cNvCxnSpPr>
            <a:cxnSpLocks/>
          </p:cNvCxnSpPr>
          <p:nvPr/>
        </p:nvCxnSpPr>
        <p:spPr>
          <a:xfrm flipH="1">
            <a:off x="1227551" y="5411244"/>
            <a:ext cx="670142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20ACBD-9C2A-E447-905A-FED27D50C4C5}"/>
              </a:ext>
            </a:extLst>
          </p:cNvPr>
          <p:cNvCxnSpPr>
            <a:cxnSpLocks/>
          </p:cNvCxnSpPr>
          <p:nvPr/>
        </p:nvCxnSpPr>
        <p:spPr>
          <a:xfrm flipH="1">
            <a:off x="1221288" y="3358588"/>
            <a:ext cx="6701424" cy="0"/>
          </a:xfrm>
          <a:prstGeom prst="line">
            <a:avLst/>
          </a:prstGeom>
          <a:ln w="317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039A097-8900-2143-8C05-95958C558930}"/>
              </a:ext>
            </a:extLst>
          </p:cNvPr>
          <p:cNvSpPr/>
          <p:nvPr/>
        </p:nvSpPr>
        <p:spPr>
          <a:xfrm>
            <a:off x="1540706" y="2067502"/>
            <a:ext cx="375777" cy="342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A9924C-C8A9-B441-B8E2-9746834AC24C}"/>
              </a:ext>
            </a:extLst>
          </p:cNvPr>
          <p:cNvSpPr/>
          <p:nvPr/>
        </p:nvSpPr>
        <p:spPr>
          <a:xfrm>
            <a:off x="3786890" y="3871513"/>
            <a:ext cx="375777" cy="342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E7F835-85B4-3245-AC40-CAF93F204C17}"/>
              </a:ext>
            </a:extLst>
          </p:cNvPr>
          <p:cNvSpPr/>
          <p:nvPr/>
        </p:nvSpPr>
        <p:spPr>
          <a:xfrm>
            <a:off x="2735420" y="2298284"/>
            <a:ext cx="375777" cy="342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4846CC-DC6E-0849-9E80-EC6CC38C9ADF}"/>
              </a:ext>
            </a:extLst>
          </p:cNvPr>
          <p:cNvSpPr/>
          <p:nvPr/>
        </p:nvSpPr>
        <p:spPr>
          <a:xfrm>
            <a:off x="4962399" y="2864714"/>
            <a:ext cx="375777" cy="342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D58BC0-4C0A-7D49-8481-38F43483D3C8}"/>
              </a:ext>
            </a:extLst>
          </p:cNvPr>
          <p:cNvSpPr/>
          <p:nvPr/>
        </p:nvSpPr>
        <p:spPr>
          <a:xfrm>
            <a:off x="5898586" y="3919807"/>
            <a:ext cx="375777" cy="342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4EDD2E-1789-764F-8AE0-59E602C25EB9}"/>
              </a:ext>
            </a:extLst>
          </p:cNvPr>
          <p:cNvSpPr/>
          <p:nvPr/>
        </p:nvSpPr>
        <p:spPr>
          <a:xfrm>
            <a:off x="7141928" y="2469419"/>
            <a:ext cx="375777" cy="342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90F355-2AF2-9940-8AEB-906BC5EC3635}"/>
              </a:ext>
            </a:extLst>
          </p:cNvPr>
          <p:cNvSpPr txBox="1"/>
          <p:nvPr/>
        </p:nvSpPr>
        <p:spPr>
          <a:xfrm>
            <a:off x="1132846" y="1098522"/>
            <a:ext cx="13273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2016 – Masters degree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E6D54-63D0-9442-A822-62B4376110EE}"/>
              </a:ext>
            </a:extLst>
          </p:cNvPr>
          <p:cNvSpPr txBox="1"/>
          <p:nvPr/>
        </p:nvSpPr>
        <p:spPr>
          <a:xfrm rot="17507892">
            <a:off x="-357512" y="1864564"/>
            <a:ext cx="19584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Achievements/ Accomplishments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15E72-BCD2-BA46-BD04-84B80E19183A}"/>
              </a:ext>
            </a:extLst>
          </p:cNvPr>
          <p:cNvSpPr txBox="1"/>
          <p:nvPr/>
        </p:nvSpPr>
        <p:spPr>
          <a:xfrm rot="17507892">
            <a:off x="-441152" y="4075078"/>
            <a:ext cx="19584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Challenges/ Setbacks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707326-D8B3-6546-96FA-83859D3D8EFB}"/>
              </a:ext>
            </a:extLst>
          </p:cNvPr>
          <p:cNvSpPr txBox="1"/>
          <p:nvPr/>
        </p:nvSpPr>
        <p:spPr>
          <a:xfrm>
            <a:off x="3111197" y="5621573"/>
            <a:ext cx="19584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Timeline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D90650-1E6E-A148-A95C-9E56FC75AF9A}"/>
              </a:ext>
            </a:extLst>
          </p:cNvPr>
          <p:cNvSpPr txBox="1"/>
          <p:nvPr/>
        </p:nvSpPr>
        <p:spPr>
          <a:xfrm>
            <a:off x="1905690" y="2652119"/>
            <a:ext cx="21727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2017 – Returned from Deployment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27A826-DF2C-0846-8C5C-C5DB65B31242}"/>
              </a:ext>
            </a:extLst>
          </p:cNvPr>
          <p:cNvSpPr txBox="1"/>
          <p:nvPr/>
        </p:nvSpPr>
        <p:spPr>
          <a:xfrm>
            <a:off x="2986345" y="4256314"/>
            <a:ext cx="21727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2018 – Lost a family member to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CF0601-FF30-9347-AC2E-78630669D48C}"/>
              </a:ext>
            </a:extLst>
          </p:cNvPr>
          <p:cNvSpPr txBox="1"/>
          <p:nvPr/>
        </p:nvSpPr>
        <p:spPr>
          <a:xfrm>
            <a:off x="3930134" y="2143520"/>
            <a:ext cx="21727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2019 – Completed coursework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018021-AE91-354D-A753-0214B6E192AC}"/>
              </a:ext>
            </a:extLst>
          </p:cNvPr>
          <p:cNvSpPr txBox="1"/>
          <p:nvPr/>
        </p:nvSpPr>
        <p:spPr>
          <a:xfrm>
            <a:off x="5274373" y="4345414"/>
            <a:ext cx="21727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2019 – Fire on Campus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6DB730-DC1D-0440-8FDE-D4414DB19FAA}"/>
              </a:ext>
            </a:extLst>
          </p:cNvPr>
          <p:cNvSpPr txBox="1"/>
          <p:nvPr/>
        </p:nvSpPr>
        <p:spPr>
          <a:xfrm>
            <a:off x="6226349" y="1720724"/>
            <a:ext cx="21727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2020 – Celebrated Wyatt’s birthday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9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F76664-DDB7-434F-8490-B607C325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0" y="126735"/>
            <a:ext cx="7314642" cy="784202"/>
          </a:xfrm>
        </p:spPr>
        <p:txBody>
          <a:bodyPr>
            <a:normAutofit/>
          </a:bodyPr>
          <a:lstStyle/>
          <a:p>
            <a:r>
              <a:rPr lang="en-US" sz="2800" dirty="0"/>
              <a:t>Debrief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CA3C6-DE02-7D4B-9672-899581127539}"/>
              </a:ext>
            </a:extLst>
          </p:cNvPr>
          <p:cNvSpPr txBox="1"/>
          <p:nvPr/>
        </p:nvSpPr>
        <p:spPr>
          <a:xfrm>
            <a:off x="329810" y="1914518"/>
            <a:ext cx="869427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What did you learn from this exercise?</a:t>
            </a:r>
          </a:p>
          <a:p>
            <a:pPr algn="ctr"/>
            <a:endParaRPr lang="en-US" sz="3200" dirty="0"/>
          </a:p>
          <a:p>
            <a:r>
              <a:rPr lang="en-US" sz="3200" dirty="0"/>
              <a:t>What takeaways do you have in your development as a leader?</a:t>
            </a:r>
          </a:p>
        </p:txBody>
      </p:sp>
    </p:spTree>
    <p:extLst>
      <p:ext uri="{BB962C8B-B14F-4D97-AF65-F5344CB8AC3E}">
        <p14:creationId xmlns:p14="http://schemas.microsoft.com/office/powerpoint/2010/main" val="365727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25AA5F-6F55-49A7-9D6E-EF424295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00906"/>
            <a:ext cx="8534401" cy="48760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Cal Maritime promotes and cultivates leadership development across all aspects of Academy life.</a:t>
            </a:r>
          </a:p>
          <a:p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Cadets engage in leadership development in all areas of Academy life:</a:t>
            </a:r>
          </a:p>
          <a:p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Edwards Leadership Program provides the tools to make-meaning of those experiences</a:t>
            </a:r>
            <a:endParaRPr lang="en-US" b="1" dirty="0">
              <a:solidFill>
                <a:schemeClr val="tx1"/>
              </a:solidFill>
              <a:cs typeface="Calibri"/>
            </a:endParaRPr>
          </a:p>
          <a:p>
            <a:endParaRPr lang="en-US" b="1" dirty="0">
              <a:solidFill>
                <a:schemeClr val="tx1"/>
              </a:solidFill>
              <a:cs typeface="Calibri"/>
            </a:endParaRPr>
          </a:p>
          <a:p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0D4D82-DCDB-4EA1-B46F-B853EF27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26735"/>
            <a:ext cx="5229762" cy="97816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iloPro"/>
              </a:rPr>
              <a:t>LD at Cal Maritime</a:t>
            </a:r>
            <a:endParaRPr lang="en-US" sz="3200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38BB3F0-3875-4395-9121-D0E6B048B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041086"/>
              </p:ext>
            </p:extLst>
          </p:nvPr>
        </p:nvGraphicFramePr>
        <p:xfrm>
          <a:off x="443345" y="2207928"/>
          <a:ext cx="8257308" cy="321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041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042" y="5334000"/>
            <a:ext cx="9127958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Edwards Leadership Program</a:t>
            </a:r>
            <a:endParaRPr lang="en-US" sz="3200" dirty="0">
              <a:solidFill>
                <a:schemeClr val="bg1"/>
              </a:solidFill>
              <a:latin typeface="Milo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107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Face of the Brand Training &amp;quot;&quot;/&gt;&lt;property id=&quot;20307&quot; value=&quot;256&quot;/&gt;&lt;/object&gt;&lt;object type=&quot;3&quot; unique_id=&quot;10006&quot;&gt;&lt;property id=&quot;20148&quot; value=&quot;5&quot;/&gt;&lt;property id=&quot;20300&quot; value=&quot;Slide 4 - &amp;quot;Why does our visual identity matter? 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We want to reflect the new CCL brand.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We need to drive a globally consistent look across all materials.&amp;quot;&quot;/&gt;&lt;property id=&quot;20307&quot; value=&quot;264&quot;/&gt;&lt;/object&gt;&lt;object type=&quot;3&quot; unique_id=&quot;10009&quot;&gt;&lt;property id=&quot;20148&quot; value=&quot;5&quot;/&gt;&lt;property id=&quot;20300&quot; value=&quot;Slide 7 - &amp;quot;We want to present a polished &amp;amp; professional CCL in all communications. &amp;quot;&quot;/&gt;&lt;property id=&quot;20307&quot; value=&quot;265&quot;/&gt;&lt;/object&gt;&lt;object type=&quot;3&quot; unique_id=&quot;10010&quot;&gt;&lt;property id=&quot;20148&quot; value=&quot;5&quot;/&gt;&lt;property id=&quot;20300&quot; value=&quot;Slide 8 - &amp;quot;We need to reduce client confusion. &amp;quot;&quot;/&gt;&lt;property id=&quot;20307&quot; value=&quot;266&quot;/&gt;&lt;/object&gt;&lt;object type=&quot;3&quot; unique_id=&quot;10011&quot;&gt;&lt;property id=&quot;20148&quot; value=&quot;5&quot;/&gt;&lt;property id=&quot;20300&quot; value=&quot;Slide 9 - &amp;quot;The not so distant past… &amp;quot;&quot;/&gt;&lt;property id=&quot;20307&quot; value=&quot;259&quot;/&gt;&lt;/object&gt;&lt;object type=&quot;3&quot; unique_id=&quot;10012&quot;&gt;&lt;property id=&quot;20148&quot; value=&quot;5&quot;/&gt;&lt;property id=&quot;20300&quot; value=&quot;Slide 10 - &amp;quot;The new visual system &amp;quot;&quot;/&gt;&lt;property id=&quot;20307&quot; value=&quot;262&quot;/&gt;&lt;/object&gt;&lt;object type=&quot;3&quot; unique_id=&quot;10014&quot;&gt;&lt;property id=&quot;20148&quot; value=&quot;5&quot;/&gt;&lt;property id=&quot;20300&quot; value=&quot;Slide 54 - &amp;quot;Things to do now&amp;quot;&quot;/&gt;&lt;property id=&quot;20307&quot; value=&quot;263&quot;/&gt;&lt;/object&gt;&lt;object type=&quot;3&quot; unique_id=&quot;10015&quot;&gt;&lt;property id=&quot;20148&quot; value=&quot;5&quot;/&gt;&lt;property id=&quot;20300&quot; value=&quot;Slide 55 - &amp;quot;Thank you!&amp;quot;&quot;/&gt;&lt;property id=&quot;20307&quot; value=&quot;268&quot;/&gt;&lt;/object&gt;&lt;object type=&quot;3&quot; unique_id=&quot;10106&quot;&gt;&lt;property id=&quot;20148&quot; value=&quot;5&quot;/&gt;&lt;property id=&quot;20300&quot; value=&quot;Slide 2 - &amp;quot;Agenda&amp;quot;&quot;/&gt;&lt;property id=&quot;20307&quot; value=&quot;270&quot;/&gt;&lt;/object&gt;&lt;object type=&quot;3&quot; unique_id=&quot;15151&quot;&gt;&lt;property id=&quot;20148&quot; value=&quot;5&quot;/&gt;&lt;property id=&quot;20300&quot; value=&quot;Slide 11 - &amp;quot;Fact Sheets&amp;quot;&quot;/&gt;&lt;property id=&quot;20307&quot; value=&quot;271&quot;/&gt;&lt;/object&gt;&lt;object type=&quot;3&quot; unique_id=&quot;15152&quot;&gt;&lt;property id=&quot;20148&quot; value=&quot;5&quot;/&gt;&lt;property id=&quot;20300&quot; value=&quot;Slide 13 - &amp;quot;Impact Stories&amp;quot;&quot;/&gt;&lt;property id=&quot;20307&quot; value=&quot;272&quot;/&gt;&lt;/object&gt;&lt;object type=&quot;3&quot; unique_id=&quot;15153&quot;&gt;&lt;property id=&quot;20148&quot; value=&quot;5&quot;/&gt;&lt;property id=&quot;20300&quot; value=&quot;Slide 12 - &amp;quot;Open-Enrollment Brochures&amp;quot;&quot;/&gt;&lt;property id=&quot;20307&quot; value=&quot;273&quot;/&gt;&lt;/object&gt;&lt;object type=&quot;3&quot; unique_id=&quot;15154&quot;&gt;&lt;property id=&quot;20148&quot; value=&quot;5&quot;/&gt;&lt;property id=&quot;20300&quot; value=&quot;Slide 14 - &amp;quot;White Papers&amp;quot;&quot;/&gt;&lt;property id=&quot;20307&quot; value=&quot;274&quot;/&gt;&lt;/object&gt;&lt;object type=&quot;3&quot; unique_id=&quot;15155&quot;&gt;&lt;property id=&quot;20148&quot; value=&quot;5&quot;/&gt;&lt;property id=&quot;20300&quot; value=&quot;Slide 15 - &amp;quot;Pocket Folder&amp;quot;&quot;/&gt;&lt;property id=&quot;20307&quot; value=&quot;275&quot;/&gt;&lt;/object&gt;&lt;object type=&quot;3&quot; unique_id=&quot;15156&quot;&gt;&lt;property id=&quot;20148&quot; value=&quot;5&quot;/&gt;&lt;property id=&quot;20300&quot; value=&quot;Slide 16 - &amp;quot;Capabilities Brochure&amp;quot;&quot;/&gt;&lt;property id=&quot;20307&quot; value=&quot;276&quot;/&gt;&lt;/object&gt;&lt;object type=&quot;3&quot; unique_id=&quot;15157&quot;&gt;&lt;property id=&quot;20148&quot; value=&quot;5&quot;/&gt;&lt;property id=&quot;20300&quot; value=&quot;Slide 17 - &amp;quot;CCL.org&amp;quot;&quot;/&gt;&lt;property id=&quot;20307&quot; value=&quot;277&quot;/&gt;&lt;/object&gt;&lt;object type=&quot;3&quot; unique_id=&quot;15158&quot;&gt;&lt;property id=&quot;20148&quot; value=&quot;5&quot;/&gt;&lt;property id=&quot;20300&quot; value=&quot;Slide 18 - &amp;quot;Mobile App&amp;quot;&quot;/&gt;&lt;property id=&quot;20307&quot; value=&quot;278&quot;/&gt;&lt;/object&gt;&lt;object type=&quot;3&quot; unique_id=&quot;15159&quot;&gt;&lt;property id=&quot;20148&quot; value=&quot;5&quot;/&gt;&lt;property id=&quot;20300&quot; value=&quot;Slide 20 - &amp;quot;Business Cards&amp;quot;&quot;/&gt;&lt;property id=&quot;20307&quot; value=&quot;279&quot;/&gt;&lt;/object&gt;&lt;object type=&quot;3&quot; unique_id=&quot;15160&quot;&gt;&lt;property id=&quot;20148&quot; value=&quot;5&quot;/&gt;&lt;property id=&quot;20300&quot; value=&quot;Slide 21 - &amp;quot;E-mail Signature&amp;quot;&quot;/&gt;&lt;property id=&quot;20307&quot; value=&quot;280&quot;/&gt;&lt;/object&gt;&lt;object type=&quot;3&quot; unique_id=&quot;15536&quot;&gt;&lt;property id=&quot;20148&quot; value=&quot;5&quot;/&gt;&lt;property id=&quot;20300&quot; value=&quot;Slide 19 - &amp;quot;Tradeshow Booth&amp;quot;&quot;/&gt;&lt;property id=&quot;20307&quot; value=&quot;281&quot;/&gt;&lt;/object&gt;&lt;object type=&quot;3&quot; unique_id=&quot;17240&quot;&gt;&lt;property id=&quot;20148&quot; value=&quot;5&quot;/&gt;&lt;property id=&quot;20300&quot; value=&quot;Slide 3 - &amp;quot;Our Brand Journey&amp;quot;&quot;/&gt;&lt;property id=&quot;20307&quot; value=&quot;285&quot;/&gt;&lt;/object&gt;&lt;object type=&quot;3&quot; unique_id=&quot;18005&quot;&gt;&lt;property id=&quot;20148&quot; value=&quot;5&quot;/&gt;&lt;property id=&quot;20300&quot; value=&quot;Slide 26 - &amp;quot;Black Signature&amp;quot;&quot;/&gt;&lt;property id=&quot;20307&quot; value=&quot;290&quot;/&gt;&lt;/object&gt;&lt;object type=&quot;3&quot; unique_id=&quot;18006&quot;&gt;&lt;property id=&quot;20148&quot; value=&quot;5&quot;/&gt;&lt;property id=&quot;20300&quot; value=&quot;Slide 27 - &amp;quot;White Signature&amp;quot;&quot;/&gt;&lt;property id=&quot;20307&quot; value=&quot;291&quot;/&gt;&lt;/object&gt;&lt;object type=&quot;3&quot; unique_id=&quot;18148&quot;&gt;&lt;property id=&quot;20148&quot; value=&quot;5&quot;/&gt;&lt;property id=&quot;20300&quot; value=&quot;Slide 25 - &amp;quot;[The secondary option; should be used for black &amp;amp; white printing]&amp;quot;&quot;/&gt;&lt;property id=&quot;20307&quot; value=&quot;292&quot;/&gt;&lt;/object&gt;&lt;object type=&quot;3&quot; unique_id=&quot;18291&quot;&gt;&lt;property id=&quot;20148&quot; value=&quot;5&quot;/&gt;&lt;property id=&quot;20300&quot; value=&quot;Slide 24 - &amp;quot;[To be used whenever possible]&amp;quot;&quot;/&gt;&lt;property id=&quot;20307&quot; value=&quot;293&quot;/&gt;&lt;/object&gt;&lt;object type=&quot;3&quot; unique_id=&quot;18721&quot;&gt;&lt;property id=&quot;20148&quot; value=&quot;5&quot;/&gt;&lt;property id=&quot;20300&quot; value=&quot;Slide 41 - &amp;quot;Fonts&amp;quot;&quot;/&gt;&lt;property id=&quot;20307&quot; value=&quot;296&quot;/&gt;&lt;/object&gt;&lt;object type=&quot;3&quot; unique_id=&quot;19144&quot;&gt;&lt;property id=&quot;20148&quot; value=&quot;5&quot;/&gt;&lt;property id=&quot;20300&quot; value=&quot;Slide 42 - &amp;quot;Typography&amp;quot;&quot;/&gt;&lt;property id=&quot;20307&quot; value=&quot;297&quot;/&gt;&lt;/object&gt;&lt;object type=&quot;3&quot; unique_id=&quot;19325&quot;&gt;&lt;property id=&quot;20148&quot; value=&quot;5&quot;/&gt;&lt;property id=&quot;20300&quot; value=&quot;Slide 43 - &amp;quot;Photography&amp;quot;&quot;/&gt;&lt;property id=&quot;20307&quot; value=&quot;298&quot;/&gt;&lt;/object&gt;&lt;object type=&quot;3&quot; unique_id=&quot;19954&quot;&gt;&lt;property id=&quot;20148&quot; value=&quot;5&quot;/&gt;&lt;property id=&quot;20300&quot; value=&quot;Slide 45 - &amp;quot;E-mail Signature&amp;quot;&quot;/&gt;&lt;property id=&quot;20307&quot; value=&quot;303&quot;/&gt;&lt;/object&gt;&lt;object type=&quot;3&quot; unique_id=&quot;19955&quot;&gt;&lt;property id=&quot;20148&quot; value=&quot;5&quot;/&gt;&lt;property id=&quot;20300&quot; value=&quot;Slide 46 - &amp;quot;PowerPoint Template&amp;quot;&quot;/&gt;&lt;property id=&quot;20307&quot; value=&quot;302&quot;/&gt;&lt;/object&gt;&lt;object type=&quot;3&quot; unique_id=&quot;19956&quot;&gt;&lt;property id=&quot;20148&quot; value=&quot;5&quot;/&gt;&lt;property id=&quot;20300&quot; value=&quot;Slide 49 - &amp;quot;Word Templates&amp;quot;&quot;/&gt;&lt;property id=&quot;20307&quot; value=&quot;301&quot;/&gt;&lt;/object&gt;&lt;object type=&quot;3&quot; unique_id=&quot;19957&quot;&gt;&lt;property id=&quot;20148&quot; value=&quot;5&quot;/&gt;&lt;property id=&quot;20300&quot; value=&quot;Slide 53 - &amp;quot;Stock Imagery&amp;quot;&quot;/&gt;&lt;property id=&quot;20307&quot; value=&quot;300&quot;/&gt;&lt;/object&gt;&lt;object type=&quot;3&quot; unique_id=&quot;22155&quot;&gt;&lt;property id=&quot;20148&quot; value=&quot;5&quot;/&gt;&lt;property id=&quot;20300&quot; value=&quot;Slide 23 - &amp;quot;The CCL Logo (Signature)&amp;quot;&quot;/&gt;&lt;property id=&quot;20307&quot; value=&quot;304&quot;/&gt;&lt;/object&gt;&lt;object type=&quot;3&quot; unique_id=&quot;22156&quot;&gt;&lt;property id=&quot;20148&quot; value=&quot;5&quot;/&gt;&lt;property id=&quot;20300&quot; value=&quot;Slide 31 - &amp;quot;Alternate Format&amp;quot;&quot;/&gt;&lt;property id=&quot;20307&quot; value=&quot;305&quot;/&gt;&lt;/object&gt;&lt;object type=&quot;3&quot; unique_id=&quot;22157&quot;&gt;&lt;property id=&quot;20148&quot; value=&quot;5&quot;/&gt;&lt;property id=&quot;20300&quot; value=&quot;Slide 32 - &amp;quot;Quiz!&amp;quot;&quot;/&gt;&lt;property id=&quot;20307&quot; value=&quot;306&quot;/&gt;&lt;/object&gt;&lt;object type=&quot;3&quot; unique_id=&quot;23051&quot;&gt;&lt;property id=&quot;20148&quot; value=&quot;5&quot;/&gt;&lt;property id=&quot;20300&quot; value=&quot;Slide 34 - &amp;quot;Quiz!&amp;quot;&quot;/&gt;&lt;property id=&quot;20307&quot; value=&quot;310&quot;/&gt;&lt;/object&gt;&lt;object type=&quot;3&quot; unique_id=&quot;23052&quot;&gt;&lt;property id=&quot;20148&quot; value=&quot;5&quot;/&gt;&lt;property id=&quot;20300&quot; value=&quot;Slide 38 - &amp;quot;Quiz!&amp;quot;&quot;/&gt;&lt;property id=&quot;20307&quot; value=&quot;311&quot;/&gt;&lt;/object&gt;&lt;object type=&quot;3&quot; unique_id=&quot;23446&quot;&gt;&lt;property id=&quot;20148&quot; value=&quot;5&quot;/&gt;&lt;property id=&quot;20300&quot; value=&quot;Slide 30 - &amp;quot;Logo Resizing&amp;quot;&quot;/&gt;&lt;property id=&quot;20307&quot; value=&quot;313&quot;/&gt;&lt;/object&gt;&lt;object type=&quot;3&quot; unique_id=&quot;23748&quot;&gt;&lt;property id=&quot;20148&quot; value=&quot;5&quot;/&gt;&lt;property id=&quot;20300&quot; value=&quot;Slide 36 - &amp;quot;Quiz!&amp;quot;&quot;/&gt;&lt;property id=&quot;20307&quot; value=&quot;316&quot;/&gt;&lt;/object&gt;&lt;object type=&quot;3&quot; unique_id=&quot;23749&quot;&gt;&lt;property id=&quot;20148&quot; value=&quot;5&quot;/&gt;&lt;property id=&quot;20300&quot; value=&quot;Slide 37 - &amp;quot;Quiz!&amp;quot;&quot;/&gt;&lt;property id=&quot;20307&quot; value=&quot;317&quot;/&gt;&lt;/object&gt;&lt;object type=&quot;3&quot; unique_id=&quot;24163&quot;&gt;&lt;property id=&quot;20148&quot; value=&quot;5&quot;/&gt;&lt;property id=&quot;20300&quot; value=&quot;Slide 39 - &amp;quot;Quiz!&amp;quot;&quot;/&gt;&lt;property id=&quot;20307&quot; value=&quot;319&quot;/&gt;&lt;/object&gt;&lt;object type=&quot;3&quot; unique_id=&quot;24415&quot;&gt;&lt;property id=&quot;20148&quot; value=&quot;5&quot;/&gt;&lt;property id=&quot;20300&quot; value=&quot;Slide 44 - &amp;quot;Your CCL Brand Toolkit&amp;quot;&quot;/&gt;&lt;property id=&quot;20307&quot; value=&quot;320&quot;/&gt;&lt;/object&gt;&lt;object type=&quot;3&quot; unique_id=&quot;24898&quot;&gt;&lt;property id=&quot;20148&quot; value=&quot;5&quot;/&gt;&lt;property id=&quot;20300&quot; value=&quot;Slide 29 - &amp;quot;Logo “Don’ts”&amp;quot;&quot;/&gt;&lt;property id=&quot;20307&quot; value=&quot;324&quot;/&gt;&lt;/object&gt;&lt;object type=&quot;3&quot; unique_id=&quot;25498&quot;&gt;&lt;property id=&quot;20148&quot; value=&quot;5&quot;/&gt;&lt;property id=&quot;20300&quot; value=&quot;Slide 50 - &amp;quot;Using Word Templates&amp;quot;&quot;/&gt;&lt;property id=&quot;20307&quot; value=&quot;325&quot;/&gt;&lt;/object&gt;&lt;object type=&quot;3&quot; unique_id=&quot;26439&quot;&gt;&lt;property id=&quot;20148&quot; value=&quot;5&quot;/&gt;&lt;property id=&quot;20300&quot; value=&quot;Slide 33 - &amp;quot;Quiz!&amp;quot;&quot;/&gt;&lt;property id=&quot;20307&quot; value=&quot;330&quot;/&gt;&lt;/object&gt;&lt;object type=&quot;3&quot; unique_id=&quot;26440&quot;&gt;&lt;property id=&quot;20148&quot; value=&quot;5&quot;/&gt;&lt;property id=&quot;20300&quot; value=&quot;Slide 35 - &amp;quot;Quiz!&amp;quot;&quot;/&gt;&lt;property id=&quot;20307&quot; value=&quot;329&quot;/&gt;&lt;/object&gt;&lt;object type=&quot;3&quot; unique_id=&quot;27218&quot;&gt;&lt;property id=&quot;20148&quot; value=&quot;5&quot;/&gt;&lt;property id=&quot;20300&quot; value=&quot;Slide 22&quot;/&gt;&lt;property id=&quot;20307&quot; value=&quot;331&quot;/&gt;&lt;/object&gt;&lt;object type=&quot;3&quot; unique_id=&quot;27384&quot;&gt;&lt;property id=&quot;20148&quot; value=&quot;5&quot;/&gt;&lt;property id=&quot;20300&quot; value=&quot;Slide 40 - &amp;quot;Fonts &amp;amp; Photography&amp;quot;&quot;/&gt;&lt;property id=&quot;20307&quot; value=&quot;332&quot;/&gt;&lt;/object&gt;&lt;object type=&quot;3&quot; unique_id=&quot;28746&quot;&gt;&lt;property id=&quot;20148&quot; value=&quot;5&quot;/&gt;&lt;property id=&quot;20300&quot; value=&quot;Slide 28 - &amp;quot;Logo “Don’ts”&amp;quot;&quot;/&gt;&lt;property id=&quot;20307&quot; value=&quot;334&quot;/&gt;&lt;/object&gt;&lt;object type=&quot;3&quot; unique_id=&quot;29090&quot;&gt;&lt;property id=&quot;20148&quot; value=&quot;5&quot;/&gt;&lt;property id=&quot;20300&quot; value=&quot;Slide 51 - &amp;quot;Using Word Templates&amp;quot;&quot;/&gt;&lt;property id=&quot;20307&quot; value=&quot;335&quot;/&gt;&lt;/object&gt;&lt;object type=&quot;3&quot; unique_id=&quot;30035&quot;&gt;&lt;property id=&quot;20148&quot; value=&quot;5&quot;/&gt;&lt;property id=&quot;20300&quot; value=&quot;Slide 52 - &amp;quot;Using Word Templates&amp;quot;&quot;/&gt;&lt;property id=&quot;20307&quot; value=&quot;336&quot;/&gt;&lt;/object&gt;&lt;object type=&quot;3&quot; unique_id=&quot;32331&quot;&gt;&lt;property id=&quot;20148&quot; value=&quot;5&quot;/&gt;&lt;property id=&quot;20300&quot; value=&quot;Slide 48 - &amp;quot;Changing the background image in the cover slide&amp;quot;&quot;/&gt;&lt;property id=&quot;20307&quot; value=&quot;338&quot;/&gt;&lt;/object&gt;&lt;object type=&quot;3&quot; unique_id=&quot;32449&quot;&gt;&lt;property id=&quot;20148&quot; value=&quot;5&quot;/&gt;&lt;property id=&quot;20300&quot; value=&quot;Slide 47 - &amp;quot;Applying the PowerPoint Template&amp;quot;&quot;/&gt;&lt;property id=&quot;20307&quot; value=&quot;339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CL_PowerPoint_Templat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A93"/>
      </a:accent1>
      <a:accent2>
        <a:srgbClr val="0079C1"/>
      </a:accent2>
      <a:accent3>
        <a:srgbClr val="00B5CC"/>
      </a:accent3>
      <a:accent4>
        <a:srgbClr val="8FD2CA"/>
      </a:accent4>
      <a:accent5>
        <a:srgbClr val="DC4333"/>
      </a:accent5>
      <a:accent6>
        <a:srgbClr val="FFC000"/>
      </a:accent6>
      <a:hlink>
        <a:srgbClr val="ED7D31"/>
      </a:hlink>
      <a:folHlink>
        <a:srgbClr val="F7976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M Material-Faculty Note CT" ma:contentTypeID="0x010100390E7D94219A8149B2CD8FB45E247F09050025FF70AE61F91849BADC48C47CF8E7B1" ma:contentTypeVersion="26" ma:contentTypeDescription="Content Type for Solutions Libraries Materials or Faculty Notes" ma:contentTypeScope="" ma:versionID="a82b872e0a40c452b29395729d588d91">
  <xsd:schema xmlns:xsd="http://www.w3.org/2001/XMLSchema" xmlns:xs="http://www.w3.org/2001/XMLSchema" xmlns:p="http://schemas.microsoft.com/office/2006/metadata/properties" xmlns:ns2="d7e24b4e-cff7-4933-aaf9-930ed954430a" xmlns:ns3="609502ef-1308-41ac-9573-35dffa481bf9" targetNamespace="http://schemas.microsoft.com/office/2006/metadata/properties" ma:root="true" ma:fieldsID="871b8e03d3a9a8ac1d63566dcefbe347" ns2:_="" ns3:_="">
    <xsd:import namespace="d7e24b4e-cff7-4933-aaf9-930ed954430a"/>
    <xsd:import namespace="609502ef-1308-41ac-9573-35dffa481bf9"/>
    <xsd:element name="properties">
      <xsd:complexType>
        <xsd:sequence>
          <xsd:element name="documentManagement">
            <xsd:complexType>
              <xsd:all>
                <xsd:element ref="ns2:SolutionContentType" minOccurs="0"/>
                <xsd:element ref="ns2:Additional_x0020_Notes" minOccurs="0"/>
                <xsd:element ref="ns2:p43e8556e55b4bf3b1673a6563b7f44d" minOccurs="0"/>
                <xsd:element ref="ns2:TaxCatchAll" minOccurs="0"/>
                <xsd:element ref="ns2:TaxCatchAllLabel" minOccurs="0"/>
                <xsd:element ref="ns2:b9182529e5c543929fe2645874dd2c12" minOccurs="0"/>
                <xsd:element ref="ns2:h3e27a9babbf435e93caf301ca87b135" minOccurs="0"/>
                <xsd:element ref="ns2:Organization_x0020_Name" minOccurs="0"/>
                <xsd:element ref="ns2:k40eb299a7d84de596d7fbb0803bb854" minOccurs="0"/>
                <xsd:element ref="ns2:SolutionSet" minOccurs="0"/>
                <xsd:element ref="ns2:Other_x0020_PM_x0027_s" minOccurs="0"/>
                <xsd:element ref="ns2:oc673068bcda4f6c9969e6deea39f09a" minOccurs="0"/>
                <xsd:element ref="ns2:jcbc993169fb45859a576e9a38b8192e" minOccurs="0"/>
                <xsd:element ref="ns2:d7725d0f88804d6d8fa052270a25eb8c" minOccurs="0"/>
                <xsd:element ref="ns2:pb3afd643fa44141b40910dcd12bbb07" minOccurs="0"/>
                <xsd:element ref="ns2:Solution_x0020_Subject_x0020_Matter_x0020_Expert" minOccurs="0"/>
                <xsd:element ref="ns2:Length_x0020_of_x0020_Engage_x0020_Phase" minOccurs="0"/>
                <xsd:element ref="ns2:Lead_x0020_PM" minOccurs="0"/>
                <xsd:element ref="ns2:m26adafff97c49a79478c1539f997dab" minOccurs="0"/>
                <xsd:element ref="ns2:Opportunity_x0020_Number" minOccurs="0"/>
                <xsd:element ref="ns2:Account_x0020_Manager" minOccurs="0"/>
                <xsd:element ref="ns2:Lead_x0020_Faculty" minOccurs="0"/>
                <xsd:element ref="ns2:p6a1babcda7246d98120c04a78ee3917" minOccurs="0"/>
                <xsd:element ref="ns2:DeliveryCountry" minOccurs="0"/>
                <xsd:element ref="ns2:be3858527d294feaba5bca44524b7ea9" minOccurs="0"/>
                <xsd:element ref="ns2:Other_x0020_Faculty" minOccurs="0"/>
                <xsd:element ref="ns3:Custom_x0020_Solutions_x0020__x002d__x0020_Submit_x0020_for_x0020_Review_x0020_and_x0020_Approval_x0028_1_x0029_" minOccurs="0"/>
                <xsd:element ref="ns3:Custom_x0020_Solutions_x0020__x002d__x0020_Submit_x0020_for_x0020_Review_x0020_and_x0020_Approval_x0028_1_x0029_0" minOccurs="0"/>
                <xsd:element ref="ns3:Custom_x0020_Solutions_x0020__x002d__x0020_Submit_x0020_for_x0020_Review_x0020_and_x0020_Approval_x0028_1_x0029_1" minOccurs="0"/>
                <xsd:element ref="ns3:Custom_x0020_Solutions_x0020__x002d__x0020_Submit_x0020_for_x0020_Review_x0020_and_x0020_Approval_x0028_1_x0029_2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4b4e-cff7-4933-aaf9-930ed954430a" elementFormDefault="qualified">
    <xsd:import namespace="http://schemas.microsoft.com/office/2006/documentManagement/types"/>
    <xsd:import namespace="http://schemas.microsoft.com/office/infopath/2007/PartnerControls"/>
    <xsd:element name="SolutionContentType" ma:index="2" nillable="true" ma:displayName="Solution Document Type" ma:default="Material Document" ma:format="Dropdown" ma:hidden="true" ma:indexed="true" ma:internalName="SolutionContentType" ma:readOnly="false">
      <xsd:simpleType>
        <xsd:restriction base="dms:Choice">
          <xsd:enumeration value="Material Document"/>
          <xsd:enumeration value="Faculty Note"/>
          <xsd:enumeration value="Other"/>
        </xsd:restriction>
      </xsd:simpleType>
    </xsd:element>
    <xsd:element name="Additional_x0020_Notes" ma:index="4" nillable="true" ma:displayName="Additional Notes" ma:internalName="Additional_x0020_Notes">
      <xsd:simpleType>
        <xsd:restriction base="dms:Note">
          <xsd:maxLength value="255"/>
        </xsd:restriction>
      </xsd:simpleType>
    </xsd:element>
    <xsd:element name="p43e8556e55b4bf3b1673a6563b7f44d" ma:index="8" nillable="true" ma:taxonomy="true" ma:internalName="p43e8556e55b4bf3b1673a6563b7f44d" ma:taxonomyFieldName="Material_x0020_Note_x0020_Type" ma:displayName="Material Note Type" ma:indexed="true" ma:default="" ma:fieldId="{943e8556-e55b-4bf3-b167-3a6563b7f44d}" ma:sspId="75cd16d9-eec2-41b2-a06b-1c9884c789d7" ma:termSetId="95dfe4ab-9f5c-4e5f-8a11-8735cc1f84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8e483e53-244e-4653-98a0-270acc733a5f}" ma:internalName="TaxCatchAll" ma:showField="CatchAllData" ma:web="d7e24b4e-cff7-4933-aaf9-930ed95443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e483e53-244e-4653-98a0-270acc733a5f}" ma:internalName="TaxCatchAllLabel" ma:readOnly="true" ma:showField="CatchAllDataLabel" ma:web="d7e24b4e-cff7-4933-aaf9-930ed95443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9182529e5c543929fe2645874dd2c12" ma:index="13" nillable="true" ma:taxonomy="true" ma:internalName="b9182529e5c543929fe2645874dd2c12" ma:taxonomyFieldName="Learning_x0020_Transfer" ma:displayName="Learning Transfer" ma:default="" ma:fieldId="{b9182529-e5c5-4392-9fe2-645874dd2c12}" ma:sspId="75cd16d9-eec2-41b2-a06b-1c9884c789d7" ma:termSetId="b5ee9019-aa54-443f-b126-1f205bd70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e27a9babbf435e93caf301ca87b135" ma:index="15" nillable="true" ma:taxonomy="true" ma:internalName="h3e27a9babbf435e93caf301ca87b135" ma:taxonomyFieldName="Materials_x0020_Process" ma:displayName="Materials Process" ma:default="" ma:fieldId="{13e27a9b-abbf-435e-93ca-f301ca87b135}" ma:sspId="75cd16d9-eec2-41b2-a06b-1c9884c789d7" ma:termSetId="a0976763-f1ab-453e-b8d0-5d5c447706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zation_x0020_Name" ma:index="18" nillable="true" ma:displayName="Organization Name" ma:internalName="Organization_x0020_Name">
      <xsd:simpleType>
        <xsd:restriction base="dms:Text">
          <xsd:maxLength value="255"/>
        </xsd:restriction>
      </xsd:simpleType>
    </xsd:element>
    <xsd:element name="k40eb299a7d84de596d7fbb0803bb854" ma:index="19" nillable="true" ma:taxonomy="true" ma:internalName="k40eb299a7d84de596d7fbb0803bb854" ma:taxonomyFieldName="IL_x0020_Competencies" ma:displayName="IL Competencies" ma:readOnly="false" ma:default="" ma:fieldId="{440eb299-a7d8-4de5-96d7-fbb0803bb854}" ma:taxonomyMulti="true" ma:sspId="75cd16d9-eec2-41b2-a06b-1c9884c789d7" ma:termSetId="2e2d7b4b-e32c-4b4a-97fa-85797b27a4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lutionSet" ma:index="21" nillable="true" ma:displayName="Solution Set" ma:internalName="SolutionSet" ma:readOnly="false">
      <xsd:simpleType>
        <xsd:restriction base="dms:Text">
          <xsd:maxLength value="255"/>
        </xsd:restriction>
      </xsd:simpleType>
    </xsd:element>
    <xsd:element name="Other_x0020_PM_x0027_s" ma:index="22" nillable="true" ma:displayName="Other PM's" ma:list="UserInfo" ma:SharePointGroup="52" ma:internalName="Other_x0020_PM_x0027_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c673068bcda4f6c9969e6deea39f09a" ma:index="23" nillable="true" ma:taxonomy="true" ma:internalName="oc673068bcda4f6c9969e6deea39f09a" ma:taxonomyFieldName="Master_x0020_Template" ma:displayName="Master Template" ma:readOnly="false" ma:default="" ma:fieldId="{8c673068-bcda-4f6c-9969-e6deea39f09a}" ma:sspId="75cd16d9-eec2-41b2-a06b-1c9884c789d7" ma:termSetId="90347031-00cc-4e64-9ff7-32ef897274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bc993169fb45859a576e9a38b8192e" ma:index="25" nillable="true" ma:taxonomy="true" ma:internalName="jcbc993169fb45859a576e9a38b8192e" ma:taxonomyFieldName="Industry_x0020_Vertical" ma:displayName="Industry Vertical" ma:readOnly="false" ma:default="" ma:fieldId="{3cbc9931-69fb-4585-9a57-6e9a38b8192e}" ma:sspId="75cd16d9-eec2-41b2-a06b-1c9884c789d7" ma:termSetId="276baa86-aad3-4fea-bba6-ac8f3c95a4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7725d0f88804d6d8fa052270a25eb8c" ma:index="27" nillable="true" ma:taxonomy="true" ma:internalName="d7725d0f88804d6d8fa052270a25eb8c" ma:taxonomyFieldName="Design_x0020_Elements" ma:displayName="Design Elements" ma:readOnly="false" ma:default="" ma:fieldId="{d7725d0f-8880-4d6d-8fa0-52270a25eb8c}" ma:taxonomyMulti="true" ma:sspId="75cd16d9-eec2-41b2-a06b-1c9884c789d7" ma:termSetId="25f2682f-a32b-4eee-b3e2-cd0b582024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b3afd643fa44141b40910dcd12bbb07" ma:index="29" nillable="true" ma:taxonomy="true" ma:internalName="pb3afd643fa44141b40910dcd12bbb07" ma:taxonomyFieldName="LDR_x0020_Level" ma:displayName="LDR Level" ma:readOnly="false" ma:default="" ma:fieldId="{9b3afd64-3fa4-4141-b409-10dcd12bbb07}" ma:taxonomyMulti="true" ma:sspId="75cd16d9-eec2-41b2-a06b-1c9884c789d7" ma:termSetId="3c51d136-d1b6-48e1-a94f-f09b34eda2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lution_x0020_Subject_x0020_Matter_x0020_Expert" ma:index="31" nillable="true" ma:displayName="Solution Subject Matter Expert" ma:list="UserInfo" ma:SharePointGroup="51" ma:internalName="Solution_x0020_Subject_x0020_Matter_x0020_Expert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ngth_x0020_of_x0020_Engage_x0020_Phase" ma:index="32" nillable="true" ma:displayName="Length of Engage Phase" ma:format="Dropdown" ma:internalName="Length_x0020_of_x0020_Engage_x0020_Phase">
      <xsd:simpleType>
        <xsd:restriction base="dms:Choice">
          <xsd:enumeration value="Partial Day"/>
          <xsd:enumeration value="Less than 1 Hour"/>
          <xsd:enumeration value="1/4 Day"/>
          <xsd:enumeration value="1/2 Day"/>
          <xsd:enumeration value="1 Day"/>
          <xsd:enumeration value="2 Days"/>
          <xsd:enumeration value="3 Days"/>
          <xsd:enumeration value="4 Days"/>
          <xsd:enumeration value="5 Days"/>
          <xsd:enumeration value="Other"/>
        </xsd:restriction>
      </xsd:simpleType>
    </xsd:element>
    <xsd:element name="Lead_x0020_PM" ma:index="33" nillable="true" ma:displayName="Lead PM" ma:indexed="true" ma:list="UserInfo" ma:SharePointGroup="52" ma:internalName="Lead_x0020_PM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26adafff97c49a79478c1539f997dab" ma:index="34" nillable="true" ma:taxonomy="true" ma:internalName="m26adafff97c49a79478c1539f997dab" ma:taxonomyFieldName="Solution_x0020_Topics" ma:displayName="Solution Topics" ma:readOnly="false" ma:default="" ma:fieldId="{626adaff-f97c-49a7-9478-c1539f997dab}" ma:taxonomyMulti="true" ma:sspId="75cd16d9-eec2-41b2-a06b-1c9884c789d7" ma:termSetId="9d8ece99-c9d5-4635-a60b-1af8f12b031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portunity_x0020_Number" ma:index="36" nillable="true" ma:displayName="Opportunity Number" ma:internalName="Opportunity_x0020_Number">
      <xsd:simpleType>
        <xsd:restriction base="dms:Text">
          <xsd:maxLength value="255"/>
        </xsd:restriction>
      </xsd:simpleType>
    </xsd:element>
    <xsd:element name="Account_x0020_Manager" ma:index="37" nillable="true" ma:displayName="Account Manager" ma:internalName="Account_x0020_Manager">
      <xsd:simpleType>
        <xsd:restriction base="dms:Text">
          <xsd:maxLength value="255"/>
        </xsd:restriction>
      </xsd:simpleType>
    </xsd:element>
    <xsd:element name="Lead_x0020_Faculty" ma:index="38" nillable="true" ma:displayName="Lead Faculty" ma:indexed="true" ma:list="UserInfo" ma:SharePointGroup="51" ma:internalName="Lead_x0020_Facult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6a1babcda7246d98120c04a78ee3917" ma:index="39" nillable="true" ma:taxonomy="true" ma:internalName="p6a1babcda7246d98120c04a78ee3917" ma:taxonomyFieldName="Level_x0020_of_x0020_Impact" ma:displayName="Level of Impact" ma:readOnly="false" ma:default="" ma:fieldId="{96a1babc-da72-46d9-8120-c04a78ee3917}" ma:taxonomyMulti="true" ma:sspId="75cd16d9-eec2-41b2-a06b-1c9884c789d7" ma:termSetId="339c2f17-6c77-4ac4-9c49-dfb5b6522f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liveryCountry" ma:index="41" nillable="true" ma:displayName="Delivery Country" ma:internalName="DeliveryCountry" ma:readOnly="false">
      <xsd:simpleType>
        <xsd:restriction base="dms:Text">
          <xsd:maxLength value="255"/>
        </xsd:restriction>
      </xsd:simpleType>
    </xsd:element>
    <xsd:element name="be3858527d294feaba5bca44524b7ea9" ma:index="42" nillable="true" ma:taxonomy="true" ma:internalName="be3858527d294feaba5bca44524b7ea9" ma:taxonomyFieldName="Language_x0020_CCL" ma:displayName="Language CCL" ma:readOnly="false" ma:default="" ma:fieldId="{be385852-7d29-4fea-ba5b-ca44524b7ea9}" ma:sspId="75cd16d9-eec2-41b2-a06b-1c9884c789d7" ma:termSetId="86123189-767c-40e4-93c7-b3b023d2bc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ther_x0020_Faculty" ma:index="44" nillable="true" ma:displayName="Other Faculty" ma:list="UserInfo" ma:SharePointGroup="51" ma:internalName="Other_x0020_Faculty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502ef-1308-41ac-9573-35dffa481bf9" elementFormDefault="qualified">
    <xsd:import namespace="http://schemas.microsoft.com/office/2006/documentManagement/types"/>
    <xsd:import namespace="http://schemas.microsoft.com/office/infopath/2007/PartnerControls"/>
    <xsd:element name="Custom_x0020_Solutions_x0020__x002d__x0020_Submit_x0020_for_x0020_Review_x0020_and_x0020_Approval_x0028_1_x0029_" ma:index="46" nillable="true" ma:displayName="Custom Solutions - Submit for Review and Approval" ma:internalName="Custom_x0020_Solutions_x0020__x002d__x0020_Submit_x0020_for_x0020_Review_x0020_and_x0020_Approval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ustom_x0020_Solutions_x0020__x002d__x0020_Submit_x0020_for_x0020_Review_x0020_and_x0020_Approval_x0028_1_x0029_0" ma:index="47" nillable="true" ma:displayName="Custom Solutions - Submit for Review and Approval" ma:internalName="Custom_x0020_Solutions_x0020__x002d__x0020_Submit_x0020_for_x0020_Review_x0020_and_x0020_Approval_x0028_1_x0029_0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ustom_x0020_Solutions_x0020__x002d__x0020_Submit_x0020_for_x0020_Review_x0020_and_x0020_Approval_x0028_1_x0029_1" ma:index="48" nillable="true" ma:displayName="Custom Solutions - Submit for Review and Approval" ma:internalName="Custom_x0020_Solutions_x0020__x002d__x0020_Submit_x0020_for_x0020_Review_x0020_and_x0020_Approval_x0028_1_x0029_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ustom_x0020_Solutions_x0020__x002d__x0020_Submit_x0020_for_x0020_Review_x0020_and_x0020_Approval_x0028_1_x0029_2" ma:index="49" nillable="true" ma:displayName="Custom Solutions - Submit for Review and Approval" ma:internalName="Custom_x0020_Solutions_x0020__x002d__x0020_Submit_x0020_for_x0020_Review_x0020_and_x0020_Approval_x0028_1_x0029_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5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5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5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5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5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5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5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5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iveryCountry xmlns="d7e24b4e-cff7-4933-aaf9-930ed954430a">United States</DeliveryCountry>
    <Length_x0020_of_x0020_Engage_x0020_Phase xmlns="d7e24b4e-cff7-4933-aaf9-930ed954430a">Less than 1 Hour</Length_x0020_of_x0020_Engage_x0020_Phase>
    <Lead_x0020_PM xmlns="d7e24b4e-cff7-4933-aaf9-930ed954430a">
      <UserInfo>
        <DisplayName/>
        <AccountId xsi:nil="true"/>
        <AccountType/>
      </UserInfo>
    </Lead_x0020_PM>
    <d7725d0f88804d6d8fa052270a25eb8c xmlns="d7e24b4e-cff7-4933-aaf9-930ed954430a">
      <Terms xmlns="http://schemas.microsoft.com/office/infopath/2007/PartnerControls"/>
    </d7725d0f88804d6d8fa052270a25eb8c>
    <TaxCatchAll xmlns="d7e24b4e-cff7-4933-aaf9-930ed954430a">
      <Value>12</Value>
      <Value>103</Value>
      <Value>4</Value>
      <Value>164</Value>
    </TaxCatchAll>
    <b9182529e5c543929fe2645874dd2c12 xmlns="d7e24b4e-cff7-4933-aaf9-930ed954430a">
      <Terms xmlns="http://schemas.microsoft.com/office/infopath/2007/PartnerControls"/>
    </b9182529e5c543929fe2645874dd2c12>
    <jcbc993169fb45859a576e9a38b8192e xmlns="d7e24b4e-cff7-4933-aaf9-930ed95443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db9413f6-b35f-434d-83e4-ea66201ef740</TermId>
        </TermInfo>
      </Terms>
    </jcbc993169fb45859a576e9a38b8192e>
    <p6a1babcda7246d98120c04a78ee3917 xmlns="d7e24b4e-cff7-4933-aaf9-930ed95443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Societal Advancement</TermName>
          <TermId xmlns="http://schemas.microsoft.com/office/infopath/2007/PartnerControls">87f9b548-9f70-440c-98d5-37794fef4b2f</TermId>
        </TermInfo>
      </Terms>
    </p6a1babcda7246d98120c04a78ee3917>
    <Other_x0020_Faculty xmlns="d7e24b4e-cff7-4933-aaf9-930ed954430a">
      <UserInfo>
        <DisplayName>Wright, Joel</DisplayName>
        <AccountId>261</AccountId>
        <AccountType/>
      </UserInfo>
    </Other_x0020_Faculty>
    <Custom_x0020_Solutions_x0020__x002d__x0020_Submit_x0020_for_x0020_Review_x0020_and_x0020_Approval_x0028_1_x0029_ xmlns="609502ef-1308-41ac-9573-35dffa481bf9">
      <Url xsi:nil="true"/>
      <Description xsi:nil="true"/>
    </Custom_x0020_Solutions_x0020__x002d__x0020_Submit_x0020_for_x0020_Review_x0020_and_x0020_Approval_x0028_1_x0029_>
    <Solution_x0020_Subject_x0020_Matter_x0020_Expert xmlns="d7e24b4e-cff7-4933-aaf9-930ed954430a">
      <UserInfo>
        <DisplayName>Carlson, Janet</DisplayName>
        <AccountId>90</AccountId>
        <AccountType/>
      </UserInfo>
    </Solution_x0020_Subject_x0020_Matter_x0020_Expert>
    <p43e8556e55b4bf3b1673a6563b7f44d xmlns="d7e24b4e-cff7-4933-aaf9-930ed95443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Slide Shows</TermName>
          <TermId xmlns="http://schemas.microsoft.com/office/infopath/2007/PartnerControls">4ccfeaeb-d11a-4417-a701-7a4d23bf1768</TermId>
        </TermInfo>
      </Terms>
    </p43e8556e55b4bf3b1673a6563b7f44d>
    <h3e27a9babbf435e93caf301ca87b135 xmlns="d7e24b4e-cff7-4933-aaf9-930ed954430a">
      <Terms xmlns="http://schemas.microsoft.com/office/infopath/2007/PartnerControls"/>
    </h3e27a9babbf435e93caf301ca87b135>
    <Other_x0020_PM_x0027_s xmlns="d7e24b4e-cff7-4933-aaf9-930ed954430a">
      <UserInfo>
        <DisplayName>Carlson, Janet</DisplayName>
        <AccountId>90</AccountId>
        <AccountType/>
      </UserInfo>
      <UserInfo>
        <DisplayName>Lombardo-Space, Madeline</DisplayName>
        <AccountId>763</AccountId>
        <AccountType/>
      </UserInfo>
    </Other_x0020_PM_x0027_s>
    <Lead_x0020_Faculty xmlns="d7e24b4e-cff7-4933-aaf9-930ed954430a">
      <UserInfo>
        <DisplayName>Yarborough, Preston</DisplayName>
        <AccountId>265</AccountId>
        <AccountType/>
      </UserInfo>
    </Lead_x0020_Faculty>
    <Organization_x0020_Name xmlns="d7e24b4e-cff7-4933-aaf9-930ed954430a">Learning &amp; Innovative Solutions</Organization_x0020_Name>
    <SolutionSet xmlns="d7e24b4e-cff7-4933-aaf9-930ed954430a">Digital Learning Platform </SolutionSet>
    <m26adafff97c49a79478c1539f997dab xmlns="d7e24b4e-cff7-4933-aaf9-930ed954430a">
      <Terms xmlns="http://schemas.microsoft.com/office/infopath/2007/PartnerControls"/>
    </m26adafff97c49a79478c1539f997dab>
    <Custom_x0020_Solutions_x0020__x002d__x0020_Submit_x0020_for_x0020_Review_x0020_and_x0020_Approval_x0028_1_x0029_2 xmlns="609502ef-1308-41ac-9573-35dffa481bf9">
      <Url xsi:nil="true"/>
      <Description xsi:nil="true"/>
    </Custom_x0020_Solutions_x0020__x002d__x0020_Submit_x0020_for_x0020_Review_x0020_and_x0020_Approval_x0028_1_x0029_2>
    <pb3afd643fa44141b40910dcd12bbb07 xmlns="d7e24b4e-cff7-4933-aaf9-930ed95443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Leading Self</TermName>
          <TermId xmlns="http://schemas.microsoft.com/office/infopath/2007/PartnerControls">2e09c1e3-d036-4800-963c-76a9f7bba2cb</TermId>
        </TermInfo>
      </Terms>
    </pb3afd643fa44141b40910dcd12bbb07>
    <Opportunity_x0020_Number xmlns="d7e24b4e-cff7-4933-aaf9-930ed954430a" xsi:nil="true"/>
    <be3858527d294feaba5bca44524b7ea9 xmlns="d7e24b4e-cff7-4933-aaf9-930ed95443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English-American</TermName>
          <TermId xmlns="http://schemas.microsoft.com/office/infopath/2007/PartnerControls">6a038b23-90ed-44d9-8d53-7cd7ccf4ed88</TermId>
        </TermInfo>
      </Terms>
    </be3858527d294feaba5bca44524b7ea9>
    <Custom_x0020_Solutions_x0020__x002d__x0020_Submit_x0020_for_x0020_Review_x0020_and_x0020_Approval_x0028_1_x0029_0 xmlns="609502ef-1308-41ac-9573-35dffa481bf9">
      <Url xsi:nil="true"/>
      <Description xsi:nil="true"/>
    </Custom_x0020_Solutions_x0020__x002d__x0020_Submit_x0020_for_x0020_Review_x0020_and_x0020_Approval_x0028_1_x0029_0>
    <Custom_x0020_Solutions_x0020__x002d__x0020_Submit_x0020_for_x0020_Review_x0020_and_x0020_Approval_x0028_1_x0029_1 xmlns="609502ef-1308-41ac-9573-35dffa481bf9">
      <Url xsi:nil="true"/>
      <Description xsi:nil="true"/>
    </Custom_x0020_Solutions_x0020__x002d__x0020_Submit_x0020_for_x0020_Review_x0020_and_x0020_Approval_x0028_1_x0029_1>
    <Additional_x0020_Notes xmlns="d7e24b4e-cff7-4933-aaf9-930ed954430a" xsi:nil="true"/>
    <oc673068bcda4f6c9969e6deea39f09a xmlns="d7e24b4e-cff7-4933-aaf9-930ed954430a">
      <Terms xmlns="http://schemas.microsoft.com/office/infopath/2007/PartnerControls"/>
    </oc673068bcda4f6c9969e6deea39f09a>
    <k40eb299a7d84de596d7fbb0803bb854 xmlns="d7e24b4e-cff7-4933-aaf9-930ed954430a">
      <Terms xmlns="http://schemas.microsoft.com/office/infopath/2007/PartnerControls"/>
    </k40eb299a7d84de596d7fbb0803bb854>
    <Account_x0020_Manager xmlns="d7e24b4e-cff7-4933-aaf9-930ed954430a" xsi:nil="true"/>
    <SolutionContentType xmlns="d7e24b4e-cff7-4933-aaf9-930ed954430a">Material Document</SolutionContentType>
  </documentManagement>
</p:properties>
</file>

<file path=customXml/itemProps1.xml><?xml version="1.0" encoding="utf-8"?>
<ds:datastoreItem xmlns:ds="http://schemas.openxmlformats.org/officeDocument/2006/customXml" ds:itemID="{0F1A349D-0CD3-4626-9DB6-794E5B62E5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369109-829D-44AD-BD04-487C4555F6BE}">
  <ds:schemaRefs>
    <ds:schemaRef ds:uri="609502ef-1308-41ac-9573-35dffa481bf9"/>
    <ds:schemaRef ds:uri="d7e24b4e-cff7-4933-aaf9-930ed95443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D2C7DE-E89B-4A00-9396-E5024674A9C9}">
  <ds:schemaRefs>
    <ds:schemaRef ds:uri="609502ef-1308-41ac-9573-35dffa481bf9"/>
    <ds:schemaRef ds:uri="d7e24b4e-cff7-4933-aaf9-930ed95443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512</Words>
  <Application>Microsoft Macintosh PowerPoint</Application>
  <PresentationFormat>On-screen Show (4:3)</PresentationFormat>
  <Paragraphs>110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Symbol</vt:lpstr>
      <vt:lpstr>MiloPro</vt:lpstr>
      <vt:lpstr>Calibri</vt:lpstr>
      <vt:lpstr>Arial</vt:lpstr>
      <vt:lpstr>CCL_PowerPoint_Template</vt:lpstr>
      <vt:lpstr>FYE Seminar – Leadership Development</vt:lpstr>
      <vt:lpstr>Leadership Development</vt:lpstr>
      <vt:lpstr>Learning Objectives &amp; Key Questions:</vt:lpstr>
      <vt:lpstr>Life-Line Exercise</vt:lpstr>
      <vt:lpstr>Life-Line Exercise</vt:lpstr>
      <vt:lpstr>Life-Line Exercise</vt:lpstr>
      <vt:lpstr>Debrief</vt:lpstr>
      <vt:lpstr>LD at Cal Maritime</vt:lpstr>
      <vt:lpstr>Edwards Leadership Program</vt:lpstr>
      <vt:lpstr>The Edwards Leadership Program</vt:lpstr>
      <vt:lpstr>PowerPoint Presentation</vt:lpstr>
      <vt:lpstr>Certificate in Leadership Studies</vt:lpstr>
      <vt:lpstr>Assessment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of the Brand Training</dc:title>
  <dc:creator>Mount, Portia</dc:creator>
  <cp:lastModifiedBy>Taliaferro, David A</cp:lastModifiedBy>
  <cp:revision>4</cp:revision>
  <cp:lastPrinted>2021-10-05T17:49:19Z</cp:lastPrinted>
  <dcterms:created xsi:type="dcterms:W3CDTF">2014-02-05T20:39:24Z</dcterms:created>
  <dcterms:modified xsi:type="dcterms:W3CDTF">2021-10-05T17:49:34Z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0x010100390E7D94219A8149B2CD8FB45E247F09050025FF70AE61F91849BADC48C47CF8E7B1</vt:lpwstr>
  </property>
  <property fmtid="{D5CDD505-2E9C-101B-9397-08002B2CF9AE}" pid="3" name="Level of Impact">
    <vt:lpwstr>103;#Societal Advancement|87f9b548-9f70-440c-98d5-37794fef4b2f</vt:lpwstr>
  </property>
  <property fmtid="{D5CDD505-2E9C-101B-9397-08002B2CF9AE}" pid="4" name="IL Competencies">
    <vt:lpwstr/>
  </property>
  <property fmtid="{D5CDD505-2E9C-101B-9397-08002B2CF9AE}" pid="5" name="Language CCL">
    <vt:lpwstr>4;#English-American|6a038b23-90ed-44d9-8d53-7cd7ccf4ed88</vt:lpwstr>
  </property>
  <property fmtid="{D5CDD505-2E9C-101B-9397-08002B2CF9AE}" pid="6" name="LDR Level">
    <vt:lpwstr>12;#Leading Self|2e09c1e3-d036-4800-963c-76a9f7bba2cb</vt:lpwstr>
  </property>
  <property fmtid="{D5CDD505-2E9C-101B-9397-08002B2CF9AE}" pid="7" name="Material Note Type">
    <vt:lpwstr>68;#Slide Shows|4ccfeaeb-d11a-4417-a701-7a4d23bf1768</vt:lpwstr>
  </property>
  <property fmtid="{D5CDD505-2E9C-101B-9397-08002B2CF9AE}" pid="8" name="Design Elements">
    <vt:lpwstr/>
  </property>
  <property fmtid="{D5CDD505-2E9C-101B-9397-08002B2CF9AE}" pid="9" name="Solution Topics">
    <vt:lpwstr/>
  </property>
  <property fmtid="{D5CDD505-2E9C-101B-9397-08002B2CF9AE}" pid="10" name="Materials Process">
    <vt:lpwstr/>
  </property>
  <property fmtid="{D5CDD505-2E9C-101B-9397-08002B2CF9AE}" pid="11" name="Industry Vertical">
    <vt:lpwstr>164;#Education|db9413f6-b35f-434d-83e4-ea66201ef740</vt:lpwstr>
  </property>
  <property fmtid="{D5CDD505-2E9C-101B-9397-08002B2CF9AE}" pid="12" name="Learning Transfer">
    <vt:lpwstr/>
  </property>
  <property fmtid="{D5CDD505-2E9C-101B-9397-08002B2CF9AE}" pid="13" name="_docset_NoMedatataSyncRequired">
    <vt:lpwstr>False</vt:lpwstr>
  </property>
  <property fmtid="{D5CDD505-2E9C-101B-9397-08002B2CF9AE}" pid="14" name="Master Template">
    <vt:lpwstr/>
  </property>
</Properties>
</file>