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85" r:id="rId8"/>
    <p:sldId id="286" r:id="rId9"/>
    <p:sldId id="287" r:id="rId10"/>
    <p:sldId id="264" r:id="rId11"/>
    <p:sldId id="265" r:id="rId12"/>
    <p:sldId id="266" r:id="rId13"/>
    <p:sldId id="262" r:id="rId14"/>
    <p:sldId id="278" r:id="rId15"/>
    <p:sldId id="280" r:id="rId16"/>
    <p:sldId id="281" r:id="rId17"/>
    <p:sldId id="282" r:id="rId18"/>
    <p:sldId id="283" r:id="rId19"/>
    <p:sldId id="277" r:id="rId20"/>
    <p:sldId id="261" r:id="rId21"/>
    <p:sldId id="267" r:id="rId22"/>
    <p:sldId id="263" r:id="rId23"/>
    <p:sldId id="269" r:id="rId24"/>
    <p:sldId id="284" r:id="rId25"/>
    <p:sldId id="270" r:id="rId26"/>
    <p:sldId id="271" r:id="rId27"/>
    <p:sldId id="275" r:id="rId28"/>
    <p:sldId id="276" r:id="rId29"/>
    <p:sldId id="272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6EC49-1B2B-45F2-B35F-0CE368E6D7A9}" v="3217" dt="2024-04-16T03:01:18.190"/>
    <p1510:client id="{B6ECC699-4454-9BAD-8BD5-E317AF71FF26}" v="162" dt="2024-04-16T01:04:34.540"/>
    <p1510:client id="{F3715EE4-BC2B-4D1A-B8AE-3F1C4D198172}" v="283" dt="2024-04-16T06:04:31.8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A0E264-0B62-4C4D-BBE9-268569E834A0}" type="doc">
      <dgm:prSet loTypeId="urn:microsoft.com/office/officeart/2005/8/layout/default" loCatId="list" qsTypeId="urn:microsoft.com/office/officeart/2005/8/quickstyle/simple5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9FA501-C9BF-4952-84DF-4DF9A17A2C63}">
      <dgm:prSet/>
      <dgm:spPr/>
      <dgm:t>
        <a:bodyPr/>
        <a:lstStyle/>
        <a:p>
          <a:r>
            <a:rPr lang="en-US"/>
            <a:t>Kirchhoff’s Voltage Law (KVL)</a:t>
          </a:r>
        </a:p>
      </dgm:t>
    </dgm:pt>
    <dgm:pt modelId="{73765B71-7895-4BD8-AD97-3D0D0B432E65}" type="parTrans" cxnId="{CAEE4EE1-552A-4B9E-B582-EF7898C81A93}">
      <dgm:prSet/>
      <dgm:spPr/>
      <dgm:t>
        <a:bodyPr/>
        <a:lstStyle/>
        <a:p>
          <a:endParaRPr lang="en-US"/>
        </a:p>
      </dgm:t>
    </dgm:pt>
    <dgm:pt modelId="{91D43520-A3FE-44D2-87DF-E52656B8C66B}" type="sibTrans" cxnId="{CAEE4EE1-552A-4B9E-B582-EF7898C81A93}">
      <dgm:prSet/>
      <dgm:spPr/>
      <dgm:t>
        <a:bodyPr/>
        <a:lstStyle/>
        <a:p>
          <a:endParaRPr lang="en-US"/>
        </a:p>
      </dgm:t>
    </dgm:pt>
    <dgm:pt modelId="{8075BB0C-5E8D-408D-AE49-CF38740DA2A7}">
      <dgm:prSet/>
      <dgm:spPr/>
      <dgm:t>
        <a:bodyPr/>
        <a:lstStyle/>
        <a:p>
          <a:r>
            <a:rPr lang="en-US"/>
            <a:t>Kirchhoff’s Current Law (KCL)</a:t>
          </a:r>
        </a:p>
      </dgm:t>
    </dgm:pt>
    <dgm:pt modelId="{2D3D2C10-F9EF-4562-8A98-A615A265888E}" type="parTrans" cxnId="{FBFAF370-8847-4F64-BE9C-E15824A39793}">
      <dgm:prSet/>
      <dgm:spPr/>
      <dgm:t>
        <a:bodyPr/>
        <a:lstStyle/>
        <a:p>
          <a:endParaRPr lang="en-US"/>
        </a:p>
      </dgm:t>
    </dgm:pt>
    <dgm:pt modelId="{5A5DDCD8-3F63-4E06-AB0E-4C15F8325323}" type="sibTrans" cxnId="{FBFAF370-8847-4F64-BE9C-E15824A39793}">
      <dgm:prSet/>
      <dgm:spPr/>
      <dgm:t>
        <a:bodyPr/>
        <a:lstStyle/>
        <a:p>
          <a:endParaRPr lang="en-US"/>
        </a:p>
      </dgm:t>
    </dgm:pt>
    <dgm:pt modelId="{5F3EAD7D-CD4F-4F2D-AEB4-7FF3792478E1}">
      <dgm:prSet/>
      <dgm:spPr/>
      <dgm:t>
        <a:bodyPr/>
        <a:lstStyle/>
        <a:p>
          <a:r>
            <a:rPr lang="en-US"/>
            <a:t>Nodal Analysis – fan favorite</a:t>
          </a:r>
        </a:p>
      </dgm:t>
    </dgm:pt>
    <dgm:pt modelId="{A4F8BC58-B0DA-4C91-A46A-2AF719D8AC30}" type="parTrans" cxnId="{9F068AE2-6C9D-4942-B94F-29899BE489A9}">
      <dgm:prSet/>
      <dgm:spPr/>
      <dgm:t>
        <a:bodyPr/>
        <a:lstStyle/>
        <a:p>
          <a:endParaRPr lang="en-US"/>
        </a:p>
      </dgm:t>
    </dgm:pt>
    <dgm:pt modelId="{A21DEE73-7C75-4205-B467-94D017AF0364}" type="sibTrans" cxnId="{9F068AE2-6C9D-4942-B94F-29899BE489A9}">
      <dgm:prSet/>
      <dgm:spPr/>
      <dgm:t>
        <a:bodyPr/>
        <a:lstStyle/>
        <a:p>
          <a:endParaRPr lang="en-US"/>
        </a:p>
      </dgm:t>
    </dgm:pt>
    <dgm:pt modelId="{6FC07457-73A7-4C96-B540-5A8B82EC2C9D}">
      <dgm:prSet/>
      <dgm:spPr/>
      <dgm:t>
        <a:bodyPr/>
        <a:lstStyle/>
        <a:p>
          <a:r>
            <a:rPr lang="en-US"/>
            <a:t>Superposition</a:t>
          </a:r>
        </a:p>
      </dgm:t>
    </dgm:pt>
    <dgm:pt modelId="{81911BC0-7B6E-4298-B1E6-0648A1E381D1}" type="parTrans" cxnId="{CC4B7AB1-441A-4D36-B549-A95E02D6D883}">
      <dgm:prSet/>
      <dgm:spPr/>
      <dgm:t>
        <a:bodyPr/>
        <a:lstStyle/>
        <a:p>
          <a:endParaRPr lang="en-US"/>
        </a:p>
      </dgm:t>
    </dgm:pt>
    <dgm:pt modelId="{0C925B3F-3F01-4BF3-AFE1-C531F0545FD7}" type="sibTrans" cxnId="{CC4B7AB1-441A-4D36-B549-A95E02D6D883}">
      <dgm:prSet/>
      <dgm:spPr/>
      <dgm:t>
        <a:bodyPr/>
        <a:lstStyle/>
        <a:p>
          <a:endParaRPr lang="en-US"/>
        </a:p>
      </dgm:t>
    </dgm:pt>
    <dgm:pt modelId="{E78F104B-BFE7-450F-B8B8-0CDB5AA730BF}">
      <dgm:prSet/>
      <dgm:spPr/>
      <dgm:t>
        <a:bodyPr/>
        <a:lstStyle/>
        <a:p>
          <a:r>
            <a:rPr lang="en-US"/>
            <a:t>Loop/Mesh</a:t>
          </a:r>
        </a:p>
      </dgm:t>
    </dgm:pt>
    <dgm:pt modelId="{4121D744-A04B-454F-8C52-8644F9211926}" type="parTrans" cxnId="{613E8DB5-79A3-485A-B8AC-2CAD51ACBA4C}">
      <dgm:prSet/>
      <dgm:spPr/>
      <dgm:t>
        <a:bodyPr/>
        <a:lstStyle/>
        <a:p>
          <a:endParaRPr lang="en-US"/>
        </a:p>
      </dgm:t>
    </dgm:pt>
    <dgm:pt modelId="{59C4F775-9FAD-48D2-BDBC-5C74CB75B3FD}" type="sibTrans" cxnId="{613E8DB5-79A3-485A-B8AC-2CAD51ACBA4C}">
      <dgm:prSet/>
      <dgm:spPr/>
      <dgm:t>
        <a:bodyPr/>
        <a:lstStyle/>
        <a:p>
          <a:endParaRPr lang="en-US"/>
        </a:p>
      </dgm:t>
    </dgm:pt>
    <dgm:pt modelId="{F87E512E-E33E-4431-949F-323A2B3B7813}" type="pres">
      <dgm:prSet presAssocID="{2CA0E264-0B62-4C4D-BBE9-268569E834A0}" presName="diagram" presStyleCnt="0">
        <dgm:presLayoutVars>
          <dgm:dir/>
          <dgm:resizeHandles val="exact"/>
        </dgm:presLayoutVars>
      </dgm:prSet>
      <dgm:spPr/>
    </dgm:pt>
    <dgm:pt modelId="{35B2E330-A084-4183-8107-BED9156C6B0B}" type="pres">
      <dgm:prSet presAssocID="{249FA501-C9BF-4952-84DF-4DF9A17A2C63}" presName="node" presStyleLbl="node1" presStyleIdx="0" presStyleCnt="5">
        <dgm:presLayoutVars>
          <dgm:bulletEnabled val="1"/>
        </dgm:presLayoutVars>
      </dgm:prSet>
      <dgm:spPr/>
    </dgm:pt>
    <dgm:pt modelId="{9DB499DC-23B3-415B-A052-AD4B8A2F2743}" type="pres">
      <dgm:prSet presAssocID="{91D43520-A3FE-44D2-87DF-E52656B8C66B}" presName="sibTrans" presStyleCnt="0"/>
      <dgm:spPr/>
    </dgm:pt>
    <dgm:pt modelId="{C6E09E7F-7B4D-4350-AFFB-FD618525A4AD}" type="pres">
      <dgm:prSet presAssocID="{8075BB0C-5E8D-408D-AE49-CF38740DA2A7}" presName="node" presStyleLbl="node1" presStyleIdx="1" presStyleCnt="5">
        <dgm:presLayoutVars>
          <dgm:bulletEnabled val="1"/>
        </dgm:presLayoutVars>
      </dgm:prSet>
      <dgm:spPr/>
    </dgm:pt>
    <dgm:pt modelId="{DE060358-1D3C-4FB9-806B-29588E4AA773}" type="pres">
      <dgm:prSet presAssocID="{5A5DDCD8-3F63-4E06-AB0E-4C15F8325323}" presName="sibTrans" presStyleCnt="0"/>
      <dgm:spPr/>
    </dgm:pt>
    <dgm:pt modelId="{F4DBA5DE-195E-4001-BFEB-CD0C3520ACF1}" type="pres">
      <dgm:prSet presAssocID="{5F3EAD7D-CD4F-4F2D-AEB4-7FF3792478E1}" presName="node" presStyleLbl="node1" presStyleIdx="2" presStyleCnt="5">
        <dgm:presLayoutVars>
          <dgm:bulletEnabled val="1"/>
        </dgm:presLayoutVars>
      </dgm:prSet>
      <dgm:spPr/>
    </dgm:pt>
    <dgm:pt modelId="{29AF621F-6DD7-45D3-9D0F-65D01E880CBA}" type="pres">
      <dgm:prSet presAssocID="{A21DEE73-7C75-4205-B467-94D017AF0364}" presName="sibTrans" presStyleCnt="0"/>
      <dgm:spPr/>
    </dgm:pt>
    <dgm:pt modelId="{C53C8B87-898E-4E56-A478-E5C28F44B17B}" type="pres">
      <dgm:prSet presAssocID="{6FC07457-73A7-4C96-B540-5A8B82EC2C9D}" presName="node" presStyleLbl="node1" presStyleIdx="3" presStyleCnt="5">
        <dgm:presLayoutVars>
          <dgm:bulletEnabled val="1"/>
        </dgm:presLayoutVars>
      </dgm:prSet>
      <dgm:spPr/>
    </dgm:pt>
    <dgm:pt modelId="{7A9B2BC3-143C-4EEE-BED7-7684FF2B8312}" type="pres">
      <dgm:prSet presAssocID="{0C925B3F-3F01-4BF3-AFE1-C531F0545FD7}" presName="sibTrans" presStyleCnt="0"/>
      <dgm:spPr/>
    </dgm:pt>
    <dgm:pt modelId="{9BA1E190-034A-4163-A925-A420163E14D7}" type="pres">
      <dgm:prSet presAssocID="{E78F104B-BFE7-450F-B8B8-0CDB5AA730BF}" presName="node" presStyleLbl="node1" presStyleIdx="4" presStyleCnt="5">
        <dgm:presLayoutVars>
          <dgm:bulletEnabled val="1"/>
        </dgm:presLayoutVars>
      </dgm:prSet>
      <dgm:spPr/>
    </dgm:pt>
  </dgm:ptLst>
  <dgm:cxnLst>
    <dgm:cxn modelId="{FBFAF370-8847-4F64-BE9C-E15824A39793}" srcId="{2CA0E264-0B62-4C4D-BBE9-268569E834A0}" destId="{8075BB0C-5E8D-408D-AE49-CF38740DA2A7}" srcOrd="1" destOrd="0" parTransId="{2D3D2C10-F9EF-4562-8A98-A615A265888E}" sibTransId="{5A5DDCD8-3F63-4E06-AB0E-4C15F8325323}"/>
    <dgm:cxn modelId="{6C83DC79-48F8-4439-81B7-0A87D06EEC55}" type="presOf" srcId="{E78F104B-BFE7-450F-B8B8-0CDB5AA730BF}" destId="{9BA1E190-034A-4163-A925-A420163E14D7}" srcOrd="0" destOrd="0" presId="urn:microsoft.com/office/officeart/2005/8/layout/default"/>
    <dgm:cxn modelId="{D073FE80-2EE6-4EB6-8127-7E07852819DC}" type="presOf" srcId="{2CA0E264-0B62-4C4D-BBE9-268569E834A0}" destId="{F87E512E-E33E-4431-949F-323A2B3B7813}" srcOrd="0" destOrd="0" presId="urn:microsoft.com/office/officeart/2005/8/layout/default"/>
    <dgm:cxn modelId="{140AA694-4542-4665-B212-C28D64590326}" type="presOf" srcId="{6FC07457-73A7-4C96-B540-5A8B82EC2C9D}" destId="{C53C8B87-898E-4E56-A478-E5C28F44B17B}" srcOrd="0" destOrd="0" presId="urn:microsoft.com/office/officeart/2005/8/layout/default"/>
    <dgm:cxn modelId="{A30A42A9-45FB-4A91-A5BE-D42BA6F321EA}" type="presOf" srcId="{249FA501-C9BF-4952-84DF-4DF9A17A2C63}" destId="{35B2E330-A084-4183-8107-BED9156C6B0B}" srcOrd="0" destOrd="0" presId="urn:microsoft.com/office/officeart/2005/8/layout/default"/>
    <dgm:cxn modelId="{CC4B7AB1-441A-4D36-B549-A95E02D6D883}" srcId="{2CA0E264-0B62-4C4D-BBE9-268569E834A0}" destId="{6FC07457-73A7-4C96-B540-5A8B82EC2C9D}" srcOrd="3" destOrd="0" parTransId="{81911BC0-7B6E-4298-B1E6-0648A1E381D1}" sibTransId="{0C925B3F-3F01-4BF3-AFE1-C531F0545FD7}"/>
    <dgm:cxn modelId="{613E8DB5-79A3-485A-B8AC-2CAD51ACBA4C}" srcId="{2CA0E264-0B62-4C4D-BBE9-268569E834A0}" destId="{E78F104B-BFE7-450F-B8B8-0CDB5AA730BF}" srcOrd="4" destOrd="0" parTransId="{4121D744-A04B-454F-8C52-8644F9211926}" sibTransId="{59C4F775-9FAD-48D2-BDBC-5C74CB75B3FD}"/>
    <dgm:cxn modelId="{57C009B7-6BAA-4877-9208-48B5AC0FE49C}" type="presOf" srcId="{8075BB0C-5E8D-408D-AE49-CF38740DA2A7}" destId="{C6E09E7F-7B4D-4350-AFFB-FD618525A4AD}" srcOrd="0" destOrd="0" presId="urn:microsoft.com/office/officeart/2005/8/layout/default"/>
    <dgm:cxn modelId="{CAEE4EE1-552A-4B9E-B582-EF7898C81A93}" srcId="{2CA0E264-0B62-4C4D-BBE9-268569E834A0}" destId="{249FA501-C9BF-4952-84DF-4DF9A17A2C63}" srcOrd="0" destOrd="0" parTransId="{73765B71-7895-4BD8-AD97-3D0D0B432E65}" sibTransId="{91D43520-A3FE-44D2-87DF-E52656B8C66B}"/>
    <dgm:cxn modelId="{9F068AE2-6C9D-4942-B94F-29899BE489A9}" srcId="{2CA0E264-0B62-4C4D-BBE9-268569E834A0}" destId="{5F3EAD7D-CD4F-4F2D-AEB4-7FF3792478E1}" srcOrd="2" destOrd="0" parTransId="{A4F8BC58-B0DA-4C91-A46A-2AF719D8AC30}" sibTransId="{A21DEE73-7C75-4205-B467-94D017AF0364}"/>
    <dgm:cxn modelId="{3A47D0EA-7536-4A53-B43F-1D7099C1A8DE}" type="presOf" srcId="{5F3EAD7D-CD4F-4F2D-AEB4-7FF3792478E1}" destId="{F4DBA5DE-195E-4001-BFEB-CD0C3520ACF1}" srcOrd="0" destOrd="0" presId="urn:microsoft.com/office/officeart/2005/8/layout/default"/>
    <dgm:cxn modelId="{13FACF4E-CBE4-4361-B7A5-7A1A51AC6F9E}" type="presParOf" srcId="{F87E512E-E33E-4431-949F-323A2B3B7813}" destId="{35B2E330-A084-4183-8107-BED9156C6B0B}" srcOrd="0" destOrd="0" presId="urn:microsoft.com/office/officeart/2005/8/layout/default"/>
    <dgm:cxn modelId="{E9F46888-931B-4B00-A78F-9DAFCC60EA89}" type="presParOf" srcId="{F87E512E-E33E-4431-949F-323A2B3B7813}" destId="{9DB499DC-23B3-415B-A052-AD4B8A2F2743}" srcOrd="1" destOrd="0" presId="urn:microsoft.com/office/officeart/2005/8/layout/default"/>
    <dgm:cxn modelId="{32D670D3-69C7-4460-894A-E592DCAD57E6}" type="presParOf" srcId="{F87E512E-E33E-4431-949F-323A2B3B7813}" destId="{C6E09E7F-7B4D-4350-AFFB-FD618525A4AD}" srcOrd="2" destOrd="0" presId="urn:microsoft.com/office/officeart/2005/8/layout/default"/>
    <dgm:cxn modelId="{A955D179-0F50-4280-83C1-D83BF36EF031}" type="presParOf" srcId="{F87E512E-E33E-4431-949F-323A2B3B7813}" destId="{DE060358-1D3C-4FB9-806B-29588E4AA773}" srcOrd="3" destOrd="0" presId="urn:microsoft.com/office/officeart/2005/8/layout/default"/>
    <dgm:cxn modelId="{D45695A4-0F99-4BCF-AB9A-56136A035922}" type="presParOf" srcId="{F87E512E-E33E-4431-949F-323A2B3B7813}" destId="{F4DBA5DE-195E-4001-BFEB-CD0C3520ACF1}" srcOrd="4" destOrd="0" presId="urn:microsoft.com/office/officeart/2005/8/layout/default"/>
    <dgm:cxn modelId="{30548036-7D0F-4160-9486-0493A5E577B1}" type="presParOf" srcId="{F87E512E-E33E-4431-949F-323A2B3B7813}" destId="{29AF621F-6DD7-45D3-9D0F-65D01E880CBA}" srcOrd="5" destOrd="0" presId="urn:microsoft.com/office/officeart/2005/8/layout/default"/>
    <dgm:cxn modelId="{A86FD81D-DFC2-47B7-81F0-2D448FE2BC9E}" type="presParOf" srcId="{F87E512E-E33E-4431-949F-323A2B3B7813}" destId="{C53C8B87-898E-4E56-A478-E5C28F44B17B}" srcOrd="6" destOrd="0" presId="urn:microsoft.com/office/officeart/2005/8/layout/default"/>
    <dgm:cxn modelId="{F9B0F3D2-FF86-4BA6-98B6-AE7532BBCB60}" type="presParOf" srcId="{F87E512E-E33E-4431-949F-323A2B3B7813}" destId="{7A9B2BC3-143C-4EEE-BED7-7684FF2B8312}" srcOrd="7" destOrd="0" presId="urn:microsoft.com/office/officeart/2005/8/layout/default"/>
    <dgm:cxn modelId="{A834E2A0-FCBD-45EF-9E6F-533D3E232917}" type="presParOf" srcId="{F87E512E-E33E-4431-949F-323A2B3B7813}" destId="{9BA1E190-034A-4163-A925-A420163E14D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B2E330-A084-4183-8107-BED9156C6B0B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Kirchhoff’s Voltage Law (KVL)</a:t>
          </a:r>
        </a:p>
      </dsp:txBody>
      <dsp:txXfrm>
        <a:off x="0" y="39687"/>
        <a:ext cx="3286125" cy="1971675"/>
      </dsp:txXfrm>
    </dsp:sp>
    <dsp:sp modelId="{C6E09E7F-7B4D-4350-AFFB-FD618525A4AD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1610903"/>
                <a:satOff val="-4623"/>
                <a:lumOff val="-7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610903"/>
                <a:satOff val="-4623"/>
                <a:lumOff val="-7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610903"/>
                <a:satOff val="-4623"/>
                <a:lumOff val="-7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Kirchhoff’s Current Law (KCL)</a:t>
          </a:r>
        </a:p>
      </dsp:txBody>
      <dsp:txXfrm>
        <a:off x="3614737" y="39687"/>
        <a:ext cx="3286125" cy="1971675"/>
      </dsp:txXfrm>
    </dsp:sp>
    <dsp:sp modelId="{F4DBA5DE-195E-4001-BFEB-CD0C3520ACF1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3221807"/>
                <a:satOff val="-9246"/>
                <a:lumOff val="-148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221807"/>
                <a:satOff val="-9246"/>
                <a:lumOff val="-148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221807"/>
                <a:satOff val="-9246"/>
                <a:lumOff val="-148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Nodal Analysis – fan favorite</a:t>
          </a:r>
        </a:p>
      </dsp:txBody>
      <dsp:txXfrm>
        <a:off x="7229475" y="39687"/>
        <a:ext cx="3286125" cy="1971675"/>
      </dsp:txXfrm>
    </dsp:sp>
    <dsp:sp modelId="{C53C8B87-898E-4E56-A478-E5C28F44B17B}">
      <dsp:nvSpPr>
        <dsp:cNvPr id="0" name=""/>
        <dsp:cNvSpPr/>
      </dsp:nvSpPr>
      <dsp:spPr>
        <a:xfrm>
          <a:off x="1807368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4832710"/>
                <a:satOff val="-13870"/>
                <a:lumOff val="-222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832710"/>
                <a:satOff val="-13870"/>
                <a:lumOff val="-222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832710"/>
                <a:satOff val="-13870"/>
                <a:lumOff val="-222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Superposition</a:t>
          </a:r>
        </a:p>
      </dsp:txBody>
      <dsp:txXfrm>
        <a:off x="1807368" y="2339975"/>
        <a:ext cx="3286125" cy="1971675"/>
      </dsp:txXfrm>
    </dsp:sp>
    <dsp:sp modelId="{9BA1E190-034A-4163-A925-A420163E14D7}">
      <dsp:nvSpPr>
        <dsp:cNvPr id="0" name=""/>
        <dsp:cNvSpPr/>
      </dsp:nvSpPr>
      <dsp:spPr>
        <a:xfrm>
          <a:off x="5422106" y="2339975"/>
          <a:ext cx="3286125" cy="1971675"/>
        </a:xfrm>
        <a:prstGeom prst="rect">
          <a:avLst/>
        </a:prstGeom>
        <a:gradFill rotWithShape="0">
          <a:gsLst>
            <a:gs pos="0">
              <a:schemeClr val="accent2">
                <a:hueOff val="6443614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4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4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Loop/Mesh</a:t>
          </a:r>
        </a:p>
      </dsp:txBody>
      <dsp:txXfrm>
        <a:off x="5422106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3:00:57.48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2140 4039 24575,'-23'1'0,"-166"27"0,12 0 0,100-22 0,0-4 0,0-2 0,0-4 0,-95-18 0,109 9 0,1-2 0,0-3 0,1-3 0,2-2 0,-87-48 0,79 33 0,3-3 0,1-3 0,2-2 0,-60-61 0,78 63 0,1-1 0,3-3 0,1-1 0,3-2 0,-44-86 0,51 79-19,2-2 0,4-1 0,2-1 0,-15-78 0,21 59-51,3 0 0,1-156 0,18 101-6,5 1 0,6 0-1,71-254 1,-54 268 76,5 1 0,6 3 0,109-197 0,-110 237 0,4 2 0,3 2 0,4 2 0,2 3 0,3 3 0,77-62 0,-71 74 0,2 3 0,2 3 0,3 3 0,1 4 0,2 2 0,1 5 0,127-37 0,-97 43 0,2 4 0,0 5 0,1 5 0,0 5 0,148 8 0,-73 13 0,-1 8 0,-1 7 0,-1 9 0,310 105 0,-382-100 0,149 79 0,-183-78 0,-2 4 0,112 89 0,-140-95 0,-1 3 0,-2 1 0,-2 2 0,48 71 0,-63-76 0,-1 2 0,-3 1 0,-2 1 0,-1 1 0,28 98 0,-38-95 0,-1 1 0,-3 0 0,-2 0 0,-2 0 0,-5 73 0,-5-53 0,-3 0 0,-2-1 0,-30 91 0,5-52 0,-68 140 0,-72 84 0,-61 50 305,174-293-203,-4-3 0,-84 85-1,99-123-101,-102 73 0,154-121 0,1-1 0,-1 1 0,0-1 0,0 1 0,1-1 0,-1 0 0,0 1 0,0-1 0,0 0 0,0 1 0,0-1 0,1 0 0,-1 0 0,0 0 0,0 0 0,0 0 0,0 0 0,0 0 0,0 0 0,0 0 0,0-1 0,1 1 0,-1 0 0,-1-1 0,0 0 0,0 0 0,0 0 0,1-1 0,-1 1 0,1-1 0,-1 1 0,1-1 0,-1 1 0,1-1 0,-1-2 0,-2-4 0,0 1 0,1-1 0,0 0 0,-4-13 0,3-5 0,0 0 0,1 0 0,2 0 0,3-48 0,23-108 0,2 40 0,6 1 0,6 3 0,66-155 0,-95 269 0,-6 12 0,0 1 0,1-1 0,1 1 0,-1 0 0,2 1 0,0 0 0,12-16 0,-18 26 0,-1-1 0,0 1 0,1 0 0,-1-1 0,0 1 0,1 0 0,-1-1 0,0 1 0,1 0 0,-1 0 0,0 0 0,1-1 0,-1 1 0,1 0 0,-1 0 0,0 0 0,1 0 0,-1 0 0,1-1 0,-1 1 0,1 0 0,-1 0 0,1 0 0,-1 0 0,0 1 0,1-1 0,-1 0 0,1 0 0,-1 0 0,1 0 0,-1 0 0,1 1 0,7 13 0,-3 28 0,-5-41 0,1 141 0,-19 161 0,12-231 0,-55 566 0,60-627 0,-3 34 0,1 76 0,4-115 0,-1-1 0,1 1 0,-1-1 0,2 1 0,-1-1 0,1 0 0,-1 1 0,1-1 0,1 0 0,4 8 0,-5-10 0,1 0 0,-1-1 0,1 0 0,-1 1 0,1-1 0,0 0 0,0-1 0,0 1 0,0 0 0,0-1 0,0 0 0,0 1 0,1-1 0,-1 0 0,0-1 0,1 1 0,-1-1 0,6 1 0,18-2 0,0 0 0,1-2 0,-1-1 0,-1-1 0,29-9 0,409-139-1365,-318 96-5461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3:00:59.88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57 4 24575,'0'0'0,"0"0"0,0 0 0,0 0 0,-8-3 0,-5 4 0,0 20 0,1 40 0,4 65 0,6 69 0,7 53 0,3-15-8191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3:01:15.589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1063 1389 24575,'-116'2'0,"-133"-5"0,224 0 0,1-1 0,0-1 0,0-2 0,-43-17 0,38 13 0,1 2 0,-44-10 0,56 17 0,0-1 0,0 0 0,0-2 0,0 0 0,1 0 0,0-2 0,0 0 0,0 0 0,1-2 0,0 1 0,1-2 0,0 0 0,-13-12 0,-28-25 0,14 14 0,35 28 0,0-1 0,0 0 0,0 0 0,1 0 0,0 0 0,0-1 0,-3-9 0,-19-53 0,19 49 0,3 5 0,0 1 0,0-1 0,2 0 0,0 0 0,0-30 0,3 18 0,1 1 0,10-41 0,-3 17 0,-7 34 0,1 0 0,0 0 0,1 0 0,12-29 0,-1 13 0,-9 16 0,1 2 0,15-25 0,38-46 0,-26 35 0,-27 37 0,2 1 0,-1 0 0,15-15 0,104-103 0,-114 117 0,0 0 0,2 1 0,-1 0 0,1 1 0,1 1 0,0 0 0,1 1 0,0 1 0,0 1 0,0 0 0,1 1 0,0 1 0,21-3 0,21-1 0,1 4 0,102 2 0,-155 3 0,26 0 0,1 2 0,53 8 0,33 5 0,-66-10 0,-33-2 0,-1 1 0,0 1 0,0 0 0,0 2 0,0 1 0,34 18 0,-41-18 0,0 1 0,-1 1 0,0 0 0,-1 0 0,15 17 0,-21-21 0,-1 1 0,0 0 0,0-1 0,-1 2 0,0-1 0,0 0 0,0 1 0,-1 0 0,0 0 0,-1 0 0,3 16 0,-2 11 0,-1 0 0,-2 0 0,-1 0 0,-2 0 0,-1 0 0,-13 47 0,-18 19 0,31-90 0,-1 1 0,0 0 0,0-1 0,-1 0 0,-1 0 0,0-1 0,0 0 0,-1 0 0,0-1 0,-1 0 0,0 0 0,0-1 0,-14 9 0,15-10 0,5-4 0,-1 0 0,0 0 0,0 0 0,-1-1 0,-8 5 0,13-7 0,-1 0 0,0 0 0,0 1 0,0-1 0,0 0 0,1 0 0,-1 0 0,0 0 0,0 0 0,0 0 0,0 0 0,0-1 0,1 1 0,-1 0 0,0 0 0,0-1 0,0 1 0,1 0 0,-1-1 0,0 1 0,0-1 0,1 1 0,-1-1 0,0 0 0,1 1 0,-1-1 0,1 1 0,-1-1 0,1 0 0,-1 0 0,1 1 0,-1-1 0,1 0 0,-1 0 0,1 1 0,0-1 0,0 0 0,-1 0 0,1 0 0,0-1 0,-4-16 0,2 0 0,-1-1 0,2 1 0,1-1 0,0 0 0,3-18 0,0-15 0,-2 26 0,0 15 0,-1-1 0,0 0 0,0 1 0,-1-1 0,-4-18 0,-3 18 0,8 12 0,0 0 0,-1 0 0,1 0 0,0 0 0,0 0 0,-1 0 0,1 0 0,0 0 0,0 0 0,-1 0 0,1 0 0,0 0 0,0 0 0,-1 1 0,1-1 0,0 0 0,0 0 0,0 0 0,-1 0 0,1 0 0,0 1 0,0-1 0,0 0 0,0 0 0,-1 1 0,1-1 0,0 0 0,0 0 0,0 0 0,0 1 0,-8 26 0,3 29 0,5 86 0,2-66 0,-1-55 0,2 1 0,1-1 0,0 0 0,2 0 0,0 0 0,19 39 0,-24-57 0,0 0 0,0 0 0,1-1 0,-1 1 0,1 0 0,0-1 0,0 1 0,0-1 0,0 0 0,0 0 0,0 1 0,1-1 0,-1-1 0,1 1 0,0 0 0,-1-1 0,1 1 0,0-1 0,0 0 0,0 0 0,0 0 0,0 0 0,0 0 0,0-1 0,0 0 0,0 1 0,0-1 0,0 0 0,0 0 0,1-1 0,-1 1 0,3-2 0,9-2 0,1 0 0,-1-2 0,0 0 0,-1-1 0,15-9 0,-1 2 0,-5 3 0,-9 3 0,0 0 0,1 2 0,0 0 0,0 0 0,1 2 0,0-1 0,0 2 0,19-2 0,22 5-1365,-32 0-5461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16T03:01:17.6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0 529 24575,'0'-503'-1365,"0"478"-5461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203FA-FAA6-E48D-2725-FB6CD5BF1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B7C0B-E725-6930-2724-96CD81053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DD41D-E79E-E5B7-3C2C-69FA9EC7E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AB17-4C43-4866-BCE9-32B6340227B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AE952-12CD-194E-238B-DD7A2730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18FFC-1D54-1251-1E09-B90B7D1F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F03-1CF9-4054-9635-62EAC86E1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87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B1FA2-6DF6-2A38-A993-D8C3B0ADB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02770A-D6C8-C4F5-DE6A-010556752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06095-D97D-97E7-D54D-134C1E106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AB17-4C43-4866-BCE9-32B6340227B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2A5E5-7E86-99DB-72E5-5E0EA6FA3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20EDA-F479-A49F-40BD-FE2F9D2F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F03-1CF9-4054-9635-62EAC86E1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F89DF-F819-4D75-B812-C5DD5A5FC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2BDE0B-99D1-0697-AAF7-17D794A76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82A19-DB70-68B9-CA62-BF8697FEA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AB17-4C43-4866-BCE9-32B6340227B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F233C5-11D7-A88C-D644-CC138094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0ECD5-4225-4E18-9680-E544EEA8F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F03-1CF9-4054-9635-62EAC86E1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36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0D387-5E4F-51C3-883A-8ACDA1D06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200DA-7176-3A27-87A7-D7825D99E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C5682-EE74-519F-FBA0-2412BF23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AB17-4C43-4866-BCE9-32B6340227B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B177E5-2CB9-0298-580A-449FC9DE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684A5-04C4-53BF-69C0-826A15C05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F03-1CF9-4054-9635-62EAC86E1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33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C077F-679F-D11C-9230-D5909CF46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3645B2-CDB5-F4DA-E69A-3E1655D5A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D6C58-1533-67F2-287F-525E3FCBB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AB17-4C43-4866-BCE9-32B6340227B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25F8C-FD89-557D-1D96-87E9665A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E1F4F-F7D9-648B-31E4-E837B605D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F03-1CF9-4054-9635-62EAC86E1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70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57776-42E1-0666-B77A-D4C843DF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37CEC-4CD9-5A87-24E2-E5A6706BD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321DE-F0C2-B99B-2754-5B743814B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C3F003-F3AF-7582-DC42-450D6167B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AB17-4C43-4866-BCE9-32B6340227B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95C2A0-09D1-449A-8D63-C3A6F1AE8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4F4A-5B3D-8A6B-6020-7BF07510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F03-1CF9-4054-9635-62EAC86E1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5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85182-D66E-47C0-DDBB-D5DC65030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0DD25-4CC9-704A-4A6B-08C59FB3F1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25FF6-4583-2C28-8A4D-2B9E7AE1B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4361FC-8A0A-8A4A-71DD-BEAC67AA4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448E7A-0C97-3028-28ED-9D5FA224E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A30A4-254A-97DD-B923-EDDB8AE9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AB17-4C43-4866-BCE9-32B6340227B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BB618-3A02-76CE-B06A-3DA253840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4260DE-0534-472B-3568-182636BB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F03-1CF9-4054-9635-62EAC86E1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914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7BAD-69AB-E941-3039-5BC40F82B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A0D30-9018-E5D5-CEC0-64003D7FE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AB17-4C43-4866-BCE9-32B6340227B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AF9C4-0CBA-5465-6978-901A23EEE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89C230-1869-F4FC-46C5-1B70D0752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F03-1CF9-4054-9635-62EAC86E1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2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DAC410-DF2A-CABC-C12F-CCFD1F5A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AB17-4C43-4866-BCE9-32B6340227B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7C26E4-513C-4F3A-F70D-9FC1E085F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24484F-554C-DC96-09D4-94AD3EB9D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F03-1CF9-4054-9635-62EAC86E1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2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8035-B187-1D49-30D9-72A6AB4D9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289EB0-0561-08D5-32D5-DF996E2CD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921E0-98CB-98E0-3281-0F3CB51F37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123EE1-558F-D291-79B5-52E2E37E1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AB17-4C43-4866-BCE9-32B6340227B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B3632-F1AA-2E92-DF4B-C4A8E2083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6EE479-367F-762C-57B0-361811A69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F03-1CF9-4054-9635-62EAC86E1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51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7804-72C6-DA3D-40E6-F97BA483A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ADA69-5F3E-1A00-E812-C7DF603E74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58183F-243B-19FF-62F6-BF57B9063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616B9D-5862-CC1A-707A-9B32804E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FAB17-4C43-4866-BCE9-32B6340227B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49A2E4-FBBC-2113-075F-520E63963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FC027-0C2A-9AFE-E493-3C8234558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DDF03-1CF9-4054-9635-62EAC86E1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1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25B130-3A00-CEDE-05AE-BF4FC1DFB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A83FD-F075-0AD4-AC21-7D9F3AE2A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04EC2-4281-8EBE-C3F2-94FDA8EC87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2FAB17-4C43-4866-BCE9-32B6340227B3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D2C80-BF33-0110-5E29-DDA6F71DD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BDE73-56FC-810C-A93C-B62298049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2DDF03-1CF9-4054-9635-62EAC86E1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21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2.xml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ow it feels to build electrical circuits">
            <a:extLst>
              <a:ext uri="{FF2B5EF4-FFF2-40B4-BE49-F238E27FC236}">
                <a16:creationId xmlns:a16="http://schemas.microsoft.com/office/drawing/2014/main" id="{ADF91BC9-DAE9-40AF-335D-7B86B2EF5B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93" b="6157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EA0196-2771-CF78-AE58-E3441B304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Pre-Intro to Circuits and Electronics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A6F3F5-9BF6-B520-ED02-59BA31F07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09032" y="6518556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Prepared by: Dayton Huffaker, Jasen Nicolas, Cyrus </a:t>
            </a:r>
            <a:r>
              <a:rPr lang="en-US" sz="1400" err="1">
                <a:solidFill>
                  <a:srgbClr val="FFFFFF"/>
                </a:solidFill>
              </a:rPr>
              <a:t>Khaleeli</a:t>
            </a:r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385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9425A-E66A-7A66-C63C-FA01A69D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/>
              <a:t>How to Measure Circuit Properties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9ADBF7-ED01-B20F-5B55-7AE615F9B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932629"/>
            <a:ext cx="4777381" cy="2822997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BE154-1315-3257-600B-CBEBB5255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/>
              <a:t>Voltage Measurement:</a:t>
            </a:r>
          </a:p>
          <a:p>
            <a:pPr lvl="1"/>
            <a:r>
              <a:rPr lang="en-US"/>
              <a:t>Connect in parallel with the circuit</a:t>
            </a:r>
          </a:p>
          <a:p>
            <a:pPr lvl="1"/>
            <a:r>
              <a:rPr lang="en-US"/>
              <a:t>Red (positive) lead connects to point of higher potential</a:t>
            </a:r>
          </a:p>
          <a:p>
            <a:pPr lvl="1"/>
            <a:r>
              <a:rPr lang="en-US"/>
              <a:t>Black (negative) lead connects to point of lower potential</a:t>
            </a:r>
          </a:p>
          <a:p>
            <a:pPr lvl="1"/>
            <a:r>
              <a:rPr lang="en-US"/>
              <a:t>It is important to remember that the measured voltage is relative to the black (negative) lead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086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5EB3B-E38F-9292-2825-740FE167A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Large vs. Small Signal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80A81-7967-4F92-FAD8-DD101A297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DC and AC signals with fancy wording.</a:t>
            </a:r>
          </a:p>
          <a:p>
            <a:r>
              <a:rPr lang="en-US"/>
              <a:t>Large signal = DC </a:t>
            </a:r>
          </a:p>
          <a:p>
            <a:pPr lvl="1"/>
            <a:r>
              <a:rPr lang="en-US"/>
              <a:t>Subscripts are capitalized ex: </a:t>
            </a:r>
            <a:r>
              <a:rPr lang="en-US" err="1"/>
              <a:t>i</a:t>
            </a:r>
            <a:r>
              <a:rPr lang="en-US" sz="1000" err="1"/>
              <a:t>D</a:t>
            </a:r>
            <a:r>
              <a:rPr lang="en-US"/>
              <a:t>, </a:t>
            </a:r>
            <a:r>
              <a:rPr lang="en-US" err="1"/>
              <a:t>v</a:t>
            </a:r>
            <a:r>
              <a:rPr lang="en-US" sz="1000" err="1"/>
              <a:t>BE</a:t>
            </a:r>
            <a:endParaRPr lang="en-US" sz="1000"/>
          </a:p>
          <a:p>
            <a:r>
              <a:rPr lang="en-US"/>
              <a:t>Small signal = AC </a:t>
            </a:r>
          </a:p>
          <a:p>
            <a:pPr lvl="1"/>
            <a:r>
              <a:rPr lang="en-US"/>
              <a:t>Subscripts are lowercase ex: </a:t>
            </a:r>
            <a:r>
              <a:rPr lang="en-US" err="1"/>
              <a:t>i</a:t>
            </a:r>
            <a:r>
              <a:rPr lang="en-US" sz="1000" err="1"/>
              <a:t>c</a:t>
            </a:r>
            <a:r>
              <a:rPr lang="en-US"/>
              <a:t>, v</a:t>
            </a:r>
            <a:r>
              <a:rPr lang="en-US" sz="1000"/>
              <a:t>in</a:t>
            </a:r>
          </a:p>
          <a:p>
            <a:r>
              <a:rPr lang="en-US"/>
              <a:t>Can have a power source that has both large and small signal components</a:t>
            </a:r>
          </a:p>
          <a:p>
            <a:pPr lvl="1"/>
            <a:r>
              <a:rPr lang="en-US"/>
              <a:t>When solving these problems, you separate the two</a:t>
            </a:r>
          </a:p>
        </p:txBody>
      </p:sp>
    </p:spTree>
    <p:extLst>
      <p:ext uri="{BB962C8B-B14F-4D97-AF65-F5344CB8AC3E}">
        <p14:creationId xmlns:p14="http://schemas.microsoft.com/office/powerpoint/2010/main" val="622451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F283D-97E8-1B54-AB2C-4225A492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/>
              <a:t>Large Signal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ABA0B-8413-7FCD-4F39-E8A5578B2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/>
              <a:t>Voltage stays at a constant 10V throughout the time period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67AF6-D571-7779-09FE-A920E7931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27" t="32558" r="21521"/>
          <a:stretch/>
        </p:blipFill>
        <p:spPr>
          <a:xfrm>
            <a:off x="5709210" y="625683"/>
            <a:ext cx="5793635" cy="5551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6CCA5B-413B-0A45-C020-4C810BE39EBE}"/>
              </a:ext>
            </a:extLst>
          </p:cNvPr>
          <p:cNvSpPr txBox="1"/>
          <p:nvPr/>
        </p:nvSpPr>
        <p:spPr>
          <a:xfrm>
            <a:off x="5170297" y="806777"/>
            <a:ext cx="92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Voltage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35194-82E1-1608-FDF7-8F5AFB4E4DB1}"/>
              </a:ext>
            </a:extLst>
          </p:cNvPr>
          <p:cNvSpPr txBox="1"/>
          <p:nvPr/>
        </p:nvSpPr>
        <p:spPr>
          <a:xfrm>
            <a:off x="10552738" y="596348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7AAC99-93C4-6A79-A637-4E53C8CEF3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81" t="29104" r="87831" b="64936"/>
          <a:stretch/>
        </p:blipFill>
        <p:spPr>
          <a:xfrm>
            <a:off x="1370829" y="3401323"/>
            <a:ext cx="1963835" cy="81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877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F283D-97E8-1B54-AB2C-4225A4925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/>
              <a:t>Large and Small Signal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8ABA0B-8413-7FCD-4F39-E8A5578B2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en-US" sz="1800"/>
              <a:t>Voltage average is 10V, but “wiggles” around it due to the 2VAC source</a:t>
            </a:r>
          </a:p>
          <a:p>
            <a:endParaRPr lang="en-US" sz="1800"/>
          </a:p>
          <a:p>
            <a:endParaRPr lang="en-US" sz="1800"/>
          </a:p>
          <a:p>
            <a:pPr marL="0" indent="0">
              <a:buNone/>
            </a:pPr>
            <a:endParaRPr lang="en-US" sz="1800"/>
          </a:p>
          <a:p>
            <a:r>
              <a:rPr lang="en-US" sz="1800"/>
              <a:t>Notice that it changes by 2V in both directions from 10V (8V to 12V)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767AF6-D571-7779-09FE-A920E7931E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" b="159"/>
          <a:stretch/>
        </p:blipFill>
        <p:spPr>
          <a:xfrm>
            <a:off x="5709210" y="625683"/>
            <a:ext cx="5793635" cy="55512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6CCA5B-413B-0A45-C020-4C810BE39EBE}"/>
              </a:ext>
            </a:extLst>
          </p:cNvPr>
          <p:cNvSpPr txBox="1"/>
          <p:nvPr/>
        </p:nvSpPr>
        <p:spPr>
          <a:xfrm>
            <a:off x="5170297" y="806777"/>
            <a:ext cx="925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Voltage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035194-82E1-1608-FDF7-8F5AFB4E4DB1}"/>
              </a:ext>
            </a:extLst>
          </p:cNvPr>
          <p:cNvSpPr txBox="1"/>
          <p:nvPr/>
        </p:nvSpPr>
        <p:spPr>
          <a:xfrm>
            <a:off x="10552738" y="596348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Time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ABB29B4-0C5D-C1B3-D66A-657D0E0AD4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81" t="29507" r="81455" b="65414"/>
          <a:stretch/>
        </p:blipFill>
        <p:spPr>
          <a:xfrm>
            <a:off x="781492" y="3440338"/>
            <a:ext cx="3368483" cy="67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582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2F6FD-98E3-1F20-D5F2-5ECA2EF3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3800"/>
              <a:t>Component Reactions: Large Signal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52AC6-81BA-0AB9-BD2C-BBFC50FFC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62" t="45426" r="26985" b="15969"/>
          <a:stretch/>
        </p:blipFill>
        <p:spPr>
          <a:xfrm>
            <a:off x="630936" y="2067023"/>
            <a:ext cx="5458968" cy="2723954"/>
          </a:xfrm>
          <a:prstGeom prst="rect">
            <a:avLst/>
          </a:prstGeom>
        </p:spPr>
      </p:pic>
      <p:sp>
        <p:nvSpPr>
          <p:cNvPr id="25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40E1E-E062-52EE-C4E2-BD2DD9C57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/>
              <a:t>Capacitor: “Open circuit.” No change in voltage to create a current</a:t>
            </a:r>
          </a:p>
          <a:p>
            <a:pPr marL="0" indent="0">
              <a:buNone/>
            </a:pPr>
            <a:r>
              <a:rPr lang="en-US" sz="2200"/>
              <a:t>Inductor: “Short circuit.” No change in current to create a voltage</a:t>
            </a:r>
          </a:p>
        </p:txBody>
      </p:sp>
    </p:spTree>
    <p:extLst>
      <p:ext uri="{BB962C8B-B14F-4D97-AF65-F5344CB8AC3E}">
        <p14:creationId xmlns:p14="http://schemas.microsoft.com/office/powerpoint/2010/main" val="3315737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52F6FD-98E3-1F20-D5F2-5ECA2EF35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en-US" sz="3800"/>
              <a:t>Component Reactions: Small Signal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A52AC6-81BA-0AB9-BD2C-BBFC50FFC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62" t="45426" r="26985" b="15969"/>
          <a:stretch/>
        </p:blipFill>
        <p:spPr>
          <a:xfrm>
            <a:off x="630936" y="2067023"/>
            <a:ext cx="5458968" cy="2723954"/>
          </a:xfrm>
          <a:prstGeom prst="rect">
            <a:avLst/>
          </a:prstGeom>
        </p:spPr>
      </p:pic>
      <p:sp>
        <p:nvSpPr>
          <p:cNvPr id="25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40E1E-E062-52EE-C4E2-BD2DD9C57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2200"/>
              <a:t>Use complex circuit analysis techniques to solve for these. V=IZ.</a:t>
            </a:r>
          </a:p>
          <a:p>
            <a:pPr marL="0" indent="0">
              <a:buNone/>
            </a:pPr>
            <a:r>
              <a:rPr lang="en-US" sz="2200"/>
              <a:t>Remember that:</a:t>
            </a:r>
          </a:p>
          <a:p>
            <a:pPr marL="0" indent="0">
              <a:buNone/>
            </a:pPr>
            <a:r>
              <a:rPr lang="en-US" sz="2200"/>
              <a:t>Z</a:t>
            </a:r>
            <a:r>
              <a:rPr lang="en-US" sz="1000"/>
              <a:t>R</a:t>
            </a:r>
            <a:r>
              <a:rPr lang="en-US" sz="2200"/>
              <a:t> = R</a:t>
            </a:r>
          </a:p>
          <a:p>
            <a:pPr marL="0" indent="0">
              <a:buNone/>
            </a:pPr>
            <a:r>
              <a:rPr lang="en-US" sz="2200"/>
              <a:t>Z</a:t>
            </a:r>
            <a:r>
              <a:rPr lang="en-US" sz="1000"/>
              <a:t>C</a:t>
            </a:r>
            <a:r>
              <a:rPr lang="en-US" sz="2200"/>
              <a:t>= 1/(j</a:t>
            </a:r>
            <a:r>
              <a:rPr lang="el-GR" sz="2200"/>
              <a:t>ω</a:t>
            </a:r>
            <a:r>
              <a:rPr lang="en-US" sz="2200"/>
              <a:t>C)</a:t>
            </a:r>
          </a:p>
          <a:p>
            <a:pPr marL="0" indent="0">
              <a:buNone/>
            </a:pPr>
            <a:r>
              <a:rPr lang="en-US" sz="2200"/>
              <a:t>Z</a:t>
            </a:r>
            <a:r>
              <a:rPr lang="en-US" sz="1000"/>
              <a:t>L</a:t>
            </a:r>
            <a:r>
              <a:rPr lang="en-US" sz="2200"/>
              <a:t>=j</a:t>
            </a:r>
            <a:r>
              <a:rPr lang="el-GR" sz="2200"/>
              <a:t>ω</a:t>
            </a:r>
            <a:r>
              <a:rPr lang="en-US" sz="2200"/>
              <a:t>L</a:t>
            </a:r>
          </a:p>
          <a:p>
            <a:pPr marL="0" indent="0">
              <a:buNone/>
            </a:pPr>
            <a:r>
              <a:rPr lang="en-US" sz="2200"/>
              <a:t>Some components have specific small-signal equivalents</a:t>
            </a:r>
          </a:p>
        </p:txBody>
      </p:sp>
    </p:spTree>
    <p:extLst>
      <p:ext uri="{BB962C8B-B14F-4D97-AF65-F5344CB8AC3E}">
        <p14:creationId xmlns:p14="http://schemas.microsoft.com/office/powerpoint/2010/main" val="3165415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D2E11-165F-D60D-8224-7175D04D8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en-US" sz="3400"/>
              <a:t>Diodes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06E602E-6C80-D886-9265-1BCB7C4C0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/>
              <a:t>Allows current to flow in one direction.</a:t>
            </a:r>
          </a:p>
          <a:p>
            <a:r>
              <a:rPr lang="en-US" sz="1800"/>
              <a:t>Fluids analogy: Think of a check valve!</a:t>
            </a:r>
          </a:p>
          <a:p>
            <a:r>
              <a:rPr lang="en-US" sz="1800">
                <a:ea typeface="+mn-lt"/>
                <a:cs typeface="+mn-lt"/>
              </a:rPr>
              <a:t>Zener Diode: has a set voltage at which point current can flow in the other direction, known as the breakdown region</a:t>
            </a:r>
            <a:endParaRPr lang="en-US" sz="1800"/>
          </a:p>
        </p:txBody>
      </p:sp>
      <p:pic>
        <p:nvPicPr>
          <p:cNvPr id="8" name="Picture 7" descr="A diagram of a graph&#10;&#10;Description automatically generated">
            <a:extLst>
              <a:ext uri="{FF2B5EF4-FFF2-40B4-BE49-F238E27FC236}">
                <a16:creationId xmlns:a16="http://schemas.microsoft.com/office/drawing/2014/main" id="{88358E8F-7C62-2B4F-FC6C-86AB9D3BD2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67" r="428" b="398"/>
          <a:stretch/>
        </p:blipFill>
        <p:spPr>
          <a:xfrm>
            <a:off x="5385816" y="1513839"/>
            <a:ext cx="6440424" cy="382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12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DF30EC-2B1A-B419-A9CF-0959FC65C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/>
              <a:t>Bipolar Junction Transistors (BJT)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4CCBD1-B7DB-6E89-40B8-114D9D2ED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1576497"/>
            <a:ext cx="4777381" cy="3535262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66AFB-7BB5-940D-186B-C4785D483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/>
              <a:t>Can think of it like a current controlled switch</a:t>
            </a:r>
          </a:p>
          <a:p>
            <a:r>
              <a:rPr lang="en-US"/>
              <a:t>The amount of current you put into the (B)ASE is proportional to the amount that you achieve from the (C)OLLECTOR to the (E)MITTER</a:t>
            </a:r>
          </a:p>
          <a:p>
            <a:r>
              <a:rPr lang="en-US"/>
              <a:t>Fluids analogy: acts like an </a:t>
            </a:r>
            <a:r>
              <a:rPr lang="en-US" err="1"/>
              <a:t>eductor</a:t>
            </a:r>
            <a:r>
              <a:rPr lang="en-US"/>
              <a:t> (remember the venturi effect?)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16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90B490-5E38-5246-9542-B2096BD4E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BJTs continued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2CF14-BE36-7E53-6D9A-4518286F0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Important equations:</a:t>
            </a:r>
          </a:p>
          <a:p>
            <a:r>
              <a:rPr lang="en-US" err="1"/>
              <a:t>ie</a:t>
            </a:r>
            <a:r>
              <a:rPr lang="en-US"/>
              <a:t>=</a:t>
            </a:r>
            <a:r>
              <a:rPr lang="en-US" err="1"/>
              <a:t>ib+ic</a:t>
            </a:r>
            <a:endParaRPr lang="en-US"/>
          </a:p>
          <a:p>
            <a:r>
              <a:rPr lang="en-US" err="1"/>
              <a:t>ic</a:t>
            </a:r>
            <a:r>
              <a:rPr lang="en-US"/>
              <a:t>=</a:t>
            </a:r>
            <a:r>
              <a:rPr lang="en-US" err="1"/>
              <a:t>ϐib</a:t>
            </a:r>
            <a:endParaRPr lang="en-US"/>
          </a:p>
          <a:p>
            <a:pPr lvl="1"/>
            <a:r>
              <a:rPr lang="en-US"/>
              <a:t>ϐ is a scale factor for your collector current</a:t>
            </a:r>
          </a:p>
          <a:p>
            <a:r>
              <a:rPr lang="en-US" err="1"/>
              <a:t>npn</a:t>
            </a:r>
            <a:r>
              <a:rPr lang="en-US"/>
              <a:t> is “normally-open”</a:t>
            </a:r>
          </a:p>
          <a:p>
            <a:r>
              <a:rPr lang="en-US" err="1"/>
              <a:t>pnp</a:t>
            </a:r>
            <a:r>
              <a:rPr lang="en-US"/>
              <a:t> is “normally-closed”</a:t>
            </a:r>
          </a:p>
          <a:p>
            <a:endParaRPr lang="en-US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8C4741E-D277-8FEA-B824-990DFA62FEB7}"/>
              </a:ext>
            </a:extLst>
          </p:cNvPr>
          <p:cNvSpPr/>
          <p:nvPr/>
        </p:nvSpPr>
        <p:spPr>
          <a:xfrm rot="5400000">
            <a:off x="8532597" y="3997545"/>
            <a:ext cx="1487055" cy="1472183"/>
          </a:xfrm>
          <a:prstGeom prst="bentArrow">
            <a:avLst>
              <a:gd name="adj1" fmla="val 4263"/>
              <a:gd name="adj2" fmla="val 7949"/>
              <a:gd name="adj3" fmla="val 0"/>
              <a:gd name="adj4" fmla="val 4375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3BF4E79A-34B4-1CD4-9F43-FC29DCDF40D6}"/>
              </a:ext>
            </a:extLst>
          </p:cNvPr>
          <p:cNvSpPr/>
          <p:nvPr/>
        </p:nvSpPr>
        <p:spPr>
          <a:xfrm>
            <a:off x="9691117" y="2867891"/>
            <a:ext cx="893757" cy="303580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EECEAD-38F4-B954-C559-17DB25E80C68}"/>
              </a:ext>
            </a:extLst>
          </p:cNvPr>
          <p:cNvSpPr txBox="1"/>
          <p:nvPr/>
        </p:nvSpPr>
        <p:spPr>
          <a:xfrm>
            <a:off x="7377039" y="3590554"/>
            <a:ext cx="2533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Relatively small input </a:t>
            </a:r>
            <a:r>
              <a:rPr lang="en-US" err="1"/>
              <a:t>i</a:t>
            </a:r>
            <a:r>
              <a:rPr lang="en-US" sz="1200" err="1"/>
              <a:t>b</a:t>
            </a:r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BD42F-C07F-67E7-8767-14119C2481CC}"/>
              </a:ext>
            </a:extLst>
          </p:cNvPr>
          <p:cNvSpPr txBox="1"/>
          <p:nvPr/>
        </p:nvSpPr>
        <p:spPr>
          <a:xfrm>
            <a:off x="9910618" y="2363622"/>
            <a:ext cx="46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i</a:t>
            </a:r>
            <a:r>
              <a:rPr lang="en-US" sz="1200" err="1"/>
              <a:t>c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5840BC-BD42-E2A9-1A10-6DECEF3464B0}"/>
              </a:ext>
            </a:extLst>
          </p:cNvPr>
          <p:cNvSpPr txBox="1"/>
          <p:nvPr/>
        </p:nvSpPr>
        <p:spPr>
          <a:xfrm>
            <a:off x="10012216" y="5944263"/>
            <a:ext cx="46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err="1"/>
              <a:t>i</a:t>
            </a:r>
            <a:r>
              <a:rPr lang="en-US" sz="1200" err="1"/>
              <a:t>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3243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C02572-7FC2-BC2E-58FB-79079636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>
            <a:normAutofit/>
          </a:bodyPr>
          <a:lstStyle/>
          <a:p>
            <a:r>
              <a:rPr lang="en-US"/>
              <a:t>Field Effect Transistors (FET)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C7C36C-4E05-E7EA-CF21-05CC1B008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82" y="2000490"/>
            <a:ext cx="4777381" cy="268727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55EE6-6E6E-6306-27EA-73D83A410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2" y="1984443"/>
            <a:ext cx="5458838" cy="4192520"/>
          </a:xfrm>
        </p:spPr>
        <p:txBody>
          <a:bodyPr>
            <a:normAutofit/>
          </a:bodyPr>
          <a:lstStyle/>
          <a:p>
            <a:r>
              <a:rPr lang="en-US"/>
              <a:t>Voltage controlled switch</a:t>
            </a:r>
          </a:p>
          <a:p>
            <a:r>
              <a:rPr lang="en-US"/>
              <a:t>Supply a predetermined voltage to the (G)ATE to “close” or “turn on” the switch between the (D)RAIN and (S)OURCE</a:t>
            </a:r>
          </a:p>
          <a:p>
            <a:r>
              <a:rPr lang="en-US"/>
              <a:t>Think of it like a switch but instead of using your hand you use a voltage</a:t>
            </a:r>
          </a:p>
        </p:txBody>
      </p:sp>
    </p:spTree>
    <p:extLst>
      <p:ext uri="{BB962C8B-B14F-4D97-AF65-F5344CB8AC3E}">
        <p14:creationId xmlns:p14="http://schemas.microsoft.com/office/powerpoint/2010/main" val="3388568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lectronics protoboard">
            <a:extLst>
              <a:ext uri="{FF2B5EF4-FFF2-40B4-BE49-F238E27FC236}">
                <a16:creationId xmlns:a16="http://schemas.microsoft.com/office/drawing/2014/main" id="{AFFCA5F7-4119-BFDB-DB9F-7F7FC61050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5" r="37369" b="-1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BAEFE0-AD8A-D143-D33F-9E062C902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en-US" sz="4000"/>
              <a:t>Table of 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C3991-70F8-C103-CC22-1DDB83330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n-US" sz="2000"/>
              <a:t>Intro to circuits</a:t>
            </a:r>
          </a:p>
          <a:p>
            <a:r>
              <a:rPr lang="en-US" sz="2000"/>
              <a:t>How to measure circuit properties</a:t>
            </a:r>
          </a:p>
          <a:p>
            <a:r>
              <a:rPr lang="en-US" sz="2000"/>
              <a:t>Large vs. Small signal</a:t>
            </a:r>
          </a:p>
          <a:p>
            <a:r>
              <a:rPr lang="en-US" sz="2000"/>
              <a:t>Basics of Diodes, BJTs, MOSFETS</a:t>
            </a:r>
          </a:p>
          <a:p>
            <a:r>
              <a:rPr lang="en-US" sz="2000"/>
              <a:t>Intuitive understanding of coding in Arduino IDE</a:t>
            </a:r>
          </a:p>
          <a:p>
            <a:r>
              <a:rPr lang="en-US" sz="2000"/>
              <a:t>Magnetism</a:t>
            </a:r>
          </a:p>
        </p:txBody>
      </p:sp>
    </p:spTree>
    <p:extLst>
      <p:ext uri="{BB962C8B-B14F-4D97-AF65-F5344CB8AC3E}">
        <p14:creationId xmlns:p14="http://schemas.microsoft.com/office/powerpoint/2010/main" val="3825249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w does a MOSFET work?">
            <a:extLst>
              <a:ext uri="{FF2B5EF4-FFF2-40B4-BE49-F238E27FC236}">
                <a16:creationId xmlns:a16="http://schemas.microsoft.com/office/drawing/2014/main" id="{39BCE223-0DF7-EEA2-E4B5-0D43DBB5E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533400"/>
            <a:ext cx="10287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00D55E-6C1A-F349-D90A-D5E4B818BB79}"/>
                  </a:ext>
                </a:extLst>
              </p:cNvPr>
              <p:cNvSpPr txBox="1"/>
              <p:nvPr/>
            </p:nvSpPr>
            <p:spPr>
              <a:xfrm>
                <a:off x="9553353" y="2652822"/>
                <a:ext cx="97007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100D55E-6C1A-F349-D90A-D5E4B818B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3353" y="2652822"/>
                <a:ext cx="970074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71BBC4-184D-D635-3CA6-F8493EFF469E}"/>
                  </a:ext>
                </a:extLst>
              </p:cNvPr>
              <p:cNvSpPr txBox="1"/>
              <p:nvPr/>
            </p:nvSpPr>
            <p:spPr>
              <a:xfrm>
                <a:off x="7472916" y="3900375"/>
                <a:ext cx="944426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</m:oMath>
                  </m:oMathPara>
                </a14:m>
                <a:endParaRPr lang="en-US" sz="44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271BBC4-184D-D635-3CA6-F8493EFF4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2916" y="3900375"/>
                <a:ext cx="944426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4342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6AD50-1003-3A11-9B52-EDDDD27F5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MOSFET Notes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D51BC-80AC-F41C-0AD1-C282640C47F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/>
                  <a:t>Very likely to see saturation region:</a:t>
                </a:r>
              </a:p>
              <a:p>
                <a:r>
                  <a:rPr lang="en-US"/>
                  <a:t>PMOS is like a normally-closed switch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</m:sub>
                    </m:sSub>
                  </m:oMath>
                </a14:m>
                <a:r>
                  <a:rPr lang="en-US"/>
                  <a:t>,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</m:sub>
                    </m:sSub>
                  </m:oMath>
                </a14:m>
                <a:endParaRPr lang="en-US"/>
              </a:p>
              <a:p>
                <a:r>
                  <a:rPr lang="en-US"/>
                  <a:t>NMOS is like a normally-open switch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𝑡𝑜</m:t>
                        </m:r>
                      </m:sub>
                    </m:sSub>
                  </m:oMath>
                </a14:m>
                <a:r>
                  <a:rPr lang="en-US"/>
                  <a:t>,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𝐷𝑆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𝐺𝑆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𝑡𝑜</m:t>
                        </m:r>
                      </m:sub>
                    </m:sSub>
                  </m:oMath>
                </a14:m>
                <a:endParaRPr lang="en-US"/>
              </a:p>
              <a:p>
                <a:r>
                  <a:rPr lang="en-US"/>
                  <a:t>Other regions have different characteristics</a:t>
                </a:r>
              </a:p>
              <a:p>
                <a:r>
                  <a:rPr lang="en-US"/>
                  <a:t>Current to the Gate is always zero.</a:t>
                </a:r>
              </a:p>
              <a:p>
                <a:endParaRPr lang="en-US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3D51BC-80AC-F41C-0AD1-C282640C4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FF06285-213A-C2E0-83FA-C03371CE07AA}"/>
              </a:ext>
            </a:extLst>
          </p:cNvPr>
          <p:cNvSpPr/>
          <p:nvPr/>
        </p:nvSpPr>
        <p:spPr>
          <a:xfrm>
            <a:off x="8420986" y="1976899"/>
            <a:ext cx="3338623" cy="1057680"/>
          </a:xfrm>
          <a:prstGeom prst="roundRect">
            <a:avLst>
              <a:gd name="adj" fmla="val 182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>
              <a:solidFill>
                <a:schemeClr val="tx2"/>
              </a:solidFill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73E74D-C8B2-65FC-830C-F88CE614D38A}"/>
                  </a:ext>
                </a:extLst>
              </p:cNvPr>
              <p:cNvSpPr txBox="1"/>
              <p:nvPr/>
            </p:nvSpPr>
            <p:spPr>
              <a:xfrm>
                <a:off x="8638952" y="2321073"/>
                <a:ext cx="295053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𝐾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𝑡𝑜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873E74D-C8B2-65FC-830C-F88CE614D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8952" y="2321073"/>
                <a:ext cx="2950536" cy="369332"/>
              </a:xfrm>
              <a:prstGeom prst="rect">
                <a:avLst/>
              </a:prstGeom>
              <a:blipFill>
                <a:blip r:embed="rId3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9D51A2E-4B00-3AFA-0AB2-4EC0C6743459}"/>
              </a:ext>
            </a:extLst>
          </p:cNvPr>
          <p:cNvSpPr txBox="1"/>
          <p:nvPr/>
        </p:nvSpPr>
        <p:spPr>
          <a:xfrm>
            <a:off x="8158715" y="1623970"/>
            <a:ext cx="3911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/>
              <a:t>Saturation Region Drain Current:</a:t>
            </a:r>
          </a:p>
        </p:txBody>
      </p:sp>
    </p:spTree>
    <p:extLst>
      <p:ext uri="{BB962C8B-B14F-4D97-AF65-F5344CB8AC3E}">
        <p14:creationId xmlns:p14="http://schemas.microsoft.com/office/powerpoint/2010/main" val="4226266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AC523-00A4-682C-86EC-C4E591204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Intuitive Understanding of Coding in Arduino 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8C328-ABEF-22C6-CF2C-379AFBCFC1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Code controls various input and output devices</a:t>
            </a:r>
          </a:p>
          <a:p>
            <a:pPr marL="0" indent="0">
              <a:buNone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03B78-B50F-407F-9100-9DD470A96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5022" y="2690191"/>
            <a:ext cx="4098344" cy="410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50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AF833B-030E-48BA-83F3-9D77AFB1B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76805"/>
            <a:ext cx="12183588" cy="47011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44348AB-D946-D963-8BE2-38EB359F2A08}"/>
              </a:ext>
            </a:extLst>
          </p:cNvPr>
          <p:cNvSpPr txBox="1"/>
          <p:nvPr/>
        </p:nvSpPr>
        <p:spPr>
          <a:xfrm>
            <a:off x="0" y="35680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</a:rPr>
              <a:t>Basic Code Organization as an Example: Going on a Run</a:t>
            </a:r>
          </a:p>
        </p:txBody>
      </p:sp>
    </p:spTree>
    <p:extLst>
      <p:ext uri="{BB962C8B-B14F-4D97-AF65-F5344CB8AC3E}">
        <p14:creationId xmlns:p14="http://schemas.microsoft.com/office/powerpoint/2010/main" val="2257877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AF833B-030E-48BA-83F3-9D77AFB1B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76805"/>
            <a:ext cx="12183588" cy="4701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2752F8-EE47-3AD1-6380-77EA995B064D}"/>
              </a:ext>
            </a:extLst>
          </p:cNvPr>
          <p:cNvSpPr txBox="1"/>
          <p:nvPr/>
        </p:nvSpPr>
        <p:spPr>
          <a:xfrm>
            <a:off x="0" y="180892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Define initial properties here!</a:t>
            </a:r>
          </a:p>
          <a:p>
            <a:r>
              <a:rPr lang="en-US" sz="2400" b="1">
                <a:solidFill>
                  <a:srgbClr val="FF0000"/>
                </a:solidFill>
              </a:rPr>
              <a:t>Ex: Tie your shoes and stretch.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4348AB-D946-D963-8BE2-38EB359F2A08}"/>
              </a:ext>
            </a:extLst>
          </p:cNvPr>
          <p:cNvSpPr txBox="1"/>
          <p:nvPr/>
        </p:nvSpPr>
        <p:spPr>
          <a:xfrm>
            <a:off x="0" y="35680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+mj-lt"/>
              </a:rPr>
              <a:t>Basic Code Organization as an Example: Going on a Run</a:t>
            </a:r>
          </a:p>
        </p:txBody>
      </p:sp>
      <p:sp>
        <p:nvSpPr>
          <p:cNvPr id="2" name="Arrow: Curved Up 1">
            <a:extLst>
              <a:ext uri="{FF2B5EF4-FFF2-40B4-BE49-F238E27FC236}">
                <a16:creationId xmlns:a16="http://schemas.microsoft.com/office/drawing/2014/main" id="{7110041A-E4E2-C37B-70BB-BE04BD7546C5}"/>
              </a:ext>
            </a:extLst>
          </p:cNvPr>
          <p:cNvSpPr/>
          <p:nvPr/>
        </p:nvSpPr>
        <p:spPr>
          <a:xfrm rot="5400000" flipV="1">
            <a:off x="5300671" y="1724393"/>
            <a:ext cx="595920" cy="41367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6E03FFF0-7799-9285-8AA1-6A378ED13FF8}"/>
              </a:ext>
            </a:extLst>
          </p:cNvPr>
          <p:cNvSpPr/>
          <p:nvPr/>
        </p:nvSpPr>
        <p:spPr>
          <a:xfrm rot="5400000" flipV="1">
            <a:off x="4819686" y="2070180"/>
            <a:ext cx="595920" cy="41367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A79CDEFA-7B60-8864-3D33-D1C736E3EDAF}"/>
              </a:ext>
            </a:extLst>
          </p:cNvPr>
          <p:cNvSpPr/>
          <p:nvPr/>
        </p:nvSpPr>
        <p:spPr>
          <a:xfrm rot="5400000" flipV="1">
            <a:off x="4348763" y="2418574"/>
            <a:ext cx="595920" cy="41367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4124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EAF833B-030E-48BA-83F3-9D77AFB1B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76805"/>
            <a:ext cx="12183588" cy="47011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F2752F8-EE47-3AD1-6380-77EA995B064D}"/>
              </a:ext>
            </a:extLst>
          </p:cNvPr>
          <p:cNvSpPr txBox="1"/>
          <p:nvPr/>
        </p:nvSpPr>
        <p:spPr>
          <a:xfrm>
            <a:off x="0" y="180892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Define initial properties here!</a:t>
            </a:r>
          </a:p>
          <a:p>
            <a:r>
              <a:rPr lang="en-US" sz="2400" b="1">
                <a:solidFill>
                  <a:srgbClr val="FF0000"/>
                </a:solidFill>
              </a:rPr>
              <a:t>Ex: Tie your shoes and stretch.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4348AB-D946-D963-8BE2-38EB359F2A08}"/>
              </a:ext>
            </a:extLst>
          </p:cNvPr>
          <p:cNvSpPr txBox="1"/>
          <p:nvPr/>
        </p:nvSpPr>
        <p:spPr>
          <a:xfrm>
            <a:off x="0" y="35680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+mj-lt"/>
              </a:rPr>
              <a:t>Basic Code Organization as an Example: Going on a Run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45F5D3-DA87-CEC2-53A5-3C9C3BAEC542}"/>
              </a:ext>
            </a:extLst>
          </p:cNvPr>
          <p:cNvSpPr txBox="1"/>
          <p:nvPr/>
        </p:nvSpPr>
        <p:spPr>
          <a:xfrm>
            <a:off x="-8411" y="3872672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Repeated operations go here!</a:t>
            </a:r>
          </a:p>
          <a:p>
            <a:r>
              <a:rPr lang="en-US" sz="2400" b="1">
                <a:solidFill>
                  <a:srgbClr val="FF0000"/>
                </a:solidFill>
              </a:rPr>
              <a:t>Ex: Take a step forward.</a:t>
            </a:r>
          </a:p>
        </p:txBody>
      </p:sp>
      <p:sp>
        <p:nvSpPr>
          <p:cNvPr id="3" name="Arrow: Curved Up 2">
            <a:extLst>
              <a:ext uri="{FF2B5EF4-FFF2-40B4-BE49-F238E27FC236}">
                <a16:creationId xmlns:a16="http://schemas.microsoft.com/office/drawing/2014/main" id="{17823861-B460-EA02-6F7E-E413BCA4FED6}"/>
              </a:ext>
            </a:extLst>
          </p:cNvPr>
          <p:cNvSpPr/>
          <p:nvPr/>
        </p:nvSpPr>
        <p:spPr>
          <a:xfrm rot="16200000">
            <a:off x="4719849" y="3838434"/>
            <a:ext cx="2342864" cy="1626358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Arrow: Curved Up 3">
            <a:extLst>
              <a:ext uri="{FF2B5EF4-FFF2-40B4-BE49-F238E27FC236}">
                <a16:creationId xmlns:a16="http://schemas.microsoft.com/office/drawing/2014/main" id="{E889B13F-C66B-B258-ADA4-A9D754349CF8}"/>
              </a:ext>
            </a:extLst>
          </p:cNvPr>
          <p:cNvSpPr/>
          <p:nvPr/>
        </p:nvSpPr>
        <p:spPr>
          <a:xfrm rot="5400000" flipV="1">
            <a:off x="4555599" y="3783374"/>
            <a:ext cx="595920" cy="41367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6DB296-64D0-5D33-E0DD-E4F22CCA9128}"/>
              </a:ext>
            </a:extLst>
          </p:cNvPr>
          <p:cNvSpPr txBox="1"/>
          <p:nvPr/>
        </p:nvSpPr>
        <p:spPr>
          <a:xfrm>
            <a:off x="1939636" y="6067790"/>
            <a:ext cx="567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After reaching the “},” it will return to void loop(); and start again line-by-line in the same order.</a:t>
            </a:r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6D2F3203-79BE-57BB-BD71-ADA4857DBB87}"/>
              </a:ext>
            </a:extLst>
          </p:cNvPr>
          <p:cNvSpPr/>
          <p:nvPr/>
        </p:nvSpPr>
        <p:spPr>
          <a:xfrm rot="5400000" flipV="1">
            <a:off x="4141925" y="4176540"/>
            <a:ext cx="595920" cy="41367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Arrow: Curved Up 13">
            <a:extLst>
              <a:ext uri="{FF2B5EF4-FFF2-40B4-BE49-F238E27FC236}">
                <a16:creationId xmlns:a16="http://schemas.microsoft.com/office/drawing/2014/main" id="{C192B1D2-4C58-C08F-42FF-017674DBD428}"/>
              </a:ext>
            </a:extLst>
          </p:cNvPr>
          <p:cNvSpPr/>
          <p:nvPr/>
        </p:nvSpPr>
        <p:spPr>
          <a:xfrm rot="5400000" flipV="1">
            <a:off x="3615432" y="4508948"/>
            <a:ext cx="595920" cy="41367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Arrow: Curved Up 14">
            <a:extLst>
              <a:ext uri="{FF2B5EF4-FFF2-40B4-BE49-F238E27FC236}">
                <a16:creationId xmlns:a16="http://schemas.microsoft.com/office/drawing/2014/main" id="{C2411ECB-7BE7-860F-E784-D3C0B33479F9}"/>
              </a:ext>
            </a:extLst>
          </p:cNvPr>
          <p:cNvSpPr/>
          <p:nvPr/>
        </p:nvSpPr>
        <p:spPr>
          <a:xfrm rot="5400000" flipV="1">
            <a:off x="3010450" y="4794871"/>
            <a:ext cx="595920" cy="41367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B490215F-AA01-470E-FB2C-4EB5085740F7}"/>
              </a:ext>
            </a:extLst>
          </p:cNvPr>
          <p:cNvSpPr/>
          <p:nvPr/>
        </p:nvSpPr>
        <p:spPr>
          <a:xfrm rot="5400000" flipV="1">
            <a:off x="2467855" y="5260826"/>
            <a:ext cx="595920" cy="41367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Arrow: Curved Up 16">
            <a:extLst>
              <a:ext uri="{FF2B5EF4-FFF2-40B4-BE49-F238E27FC236}">
                <a16:creationId xmlns:a16="http://schemas.microsoft.com/office/drawing/2014/main" id="{BD1C7CAE-2D22-33FB-0243-2B7CD0E69E6E}"/>
              </a:ext>
            </a:extLst>
          </p:cNvPr>
          <p:cNvSpPr/>
          <p:nvPr/>
        </p:nvSpPr>
        <p:spPr>
          <a:xfrm rot="5400000" flipV="1">
            <a:off x="5300671" y="1724393"/>
            <a:ext cx="595920" cy="41367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Up 17">
            <a:extLst>
              <a:ext uri="{FF2B5EF4-FFF2-40B4-BE49-F238E27FC236}">
                <a16:creationId xmlns:a16="http://schemas.microsoft.com/office/drawing/2014/main" id="{E222C236-074D-0C83-78CE-B5F8EF5BCCB5}"/>
              </a:ext>
            </a:extLst>
          </p:cNvPr>
          <p:cNvSpPr/>
          <p:nvPr/>
        </p:nvSpPr>
        <p:spPr>
          <a:xfrm rot="5400000" flipV="1">
            <a:off x="4819686" y="2070180"/>
            <a:ext cx="595920" cy="41367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F5729997-6B67-0766-AB17-6EE9E61B7F37}"/>
              </a:ext>
            </a:extLst>
          </p:cNvPr>
          <p:cNvSpPr/>
          <p:nvPr/>
        </p:nvSpPr>
        <p:spPr>
          <a:xfrm rot="5400000" flipV="1">
            <a:off x="4348763" y="2418574"/>
            <a:ext cx="595920" cy="413673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978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6B24AED-60CD-E9D5-84AE-F28F5409C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621"/>
            <a:ext cx="12192000" cy="46787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14E16B-696E-1E61-1B0C-15A4CB2516BF}"/>
              </a:ext>
            </a:extLst>
          </p:cNvPr>
          <p:cNvSpPr txBox="1"/>
          <p:nvPr/>
        </p:nvSpPr>
        <p:spPr>
          <a:xfrm>
            <a:off x="0" y="356804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+mj-lt"/>
              </a:rPr>
              <a:t>Example Code: Blink</a:t>
            </a:r>
          </a:p>
        </p:txBody>
      </p:sp>
    </p:spTree>
    <p:extLst>
      <p:ext uri="{BB962C8B-B14F-4D97-AF65-F5344CB8AC3E}">
        <p14:creationId xmlns:p14="http://schemas.microsoft.com/office/powerpoint/2010/main" val="1781383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02472DE8-E58B-4D56-BA61-C69C601DC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183ACFC-B25E-402F-BBD8-E42034CDD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76818"/>
          </a:xfrm>
          <a:custGeom>
            <a:avLst/>
            <a:gdLst>
              <a:gd name="connsiteX0" fmla="*/ 0 w 12192000"/>
              <a:gd name="connsiteY0" fmla="*/ 0 h 2237474"/>
              <a:gd name="connsiteX1" fmla="*/ 12192000 w 12192000"/>
              <a:gd name="connsiteY1" fmla="*/ 0 h 2237474"/>
              <a:gd name="connsiteX2" fmla="*/ 12192000 w 12192000"/>
              <a:gd name="connsiteY2" fmla="*/ 751299 h 2237474"/>
              <a:gd name="connsiteX3" fmla="*/ 12176759 w 12192000"/>
              <a:gd name="connsiteY3" fmla="*/ 759190 h 2237474"/>
              <a:gd name="connsiteX4" fmla="*/ 12154948 w 12192000"/>
              <a:gd name="connsiteY4" fmla="*/ 762731 h 2237474"/>
              <a:gd name="connsiteX5" fmla="*/ 12047364 w 12192000"/>
              <a:gd name="connsiteY5" fmla="*/ 749662 h 2237474"/>
              <a:gd name="connsiteX6" fmla="*/ 11890686 w 12192000"/>
              <a:gd name="connsiteY6" fmla="*/ 732766 h 2237474"/>
              <a:gd name="connsiteX7" fmla="*/ 11782413 w 12192000"/>
              <a:gd name="connsiteY7" fmla="*/ 769868 h 2237474"/>
              <a:gd name="connsiteX8" fmla="*/ 11649954 w 12192000"/>
              <a:gd name="connsiteY8" fmla="*/ 749628 h 2237474"/>
              <a:gd name="connsiteX9" fmla="*/ 11560424 w 12192000"/>
              <a:gd name="connsiteY9" fmla="*/ 748017 h 2237474"/>
              <a:gd name="connsiteX10" fmla="*/ 11358455 w 12192000"/>
              <a:gd name="connsiteY10" fmla="*/ 747593 h 2237474"/>
              <a:gd name="connsiteX11" fmla="*/ 11165209 w 12192000"/>
              <a:gd name="connsiteY11" fmla="*/ 748852 h 2237474"/>
              <a:gd name="connsiteX12" fmla="*/ 11058755 w 12192000"/>
              <a:gd name="connsiteY12" fmla="*/ 749617 h 2237474"/>
              <a:gd name="connsiteX13" fmla="*/ 10884013 w 12192000"/>
              <a:gd name="connsiteY13" fmla="*/ 760728 h 2237474"/>
              <a:gd name="connsiteX14" fmla="*/ 10834688 w 12192000"/>
              <a:gd name="connsiteY14" fmla="*/ 757726 h 2237474"/>
              <a:gd name="connsiteX15" fmla="*/ 10805004 w 12192000"/>
              <a:gd name="connsiteY15" fmla="*/ 757573 h 2237474"/>
              <a:gd name="connsiteX16" fmla="*/ 10739478 w 12192000"/>
              <a:gd name="connsiteY16" fmla="*/ 776841 h 2237474"/>
              <a:gd name="connsiteX17" fmla="*/ 10458762 w 12192000"/>
              <a:gd name="connsiteY17" fmla="*/ 755400 h 2237474"/>
              <a:gd name="connsiteX18" fmla="*/ 10246919 w 12192000"/>
              <a:gd name="connsiteY18" fmla="*/ 769960 h 2237474"/>
              <a:gd name="connsiteX19" fmla="*/ 10167995 w 12192000"/>
              <a:gd name="connsiteY19" fmla="*/ 760843 h 2237474"/>
              <a:gd name="connsiteX20" fmla="*/ 9997044 w 12192000"/>
              <a:gd name="connsiteY20" fmla="*/ 780129 h 2237474"/>
              <a:gd name="connsiteX21" fmla="*/ 9943887 w 12192000"/>
              <a:gd name="connsiteY21" fmla="*/ 804141 h 2237474"/>
              <a:gd name="connsiteX22" fmla="*/ 9918248 w 12192000"/>
              <a:gd name="connsiteY22" fmla="*/ 816628 h 2237474"/>
              <a:gd name="connsiteX23" fmla="*/ 9836148 w 12192000"/>
              <a:gd name="connsiteY23" fmla="*/ 858312 h 2237474"/>
              <a:gd name="connsiteX24" fmla="*/ 9823800 w 12192000"/>
              <a:gd name="connsiteY24" fmla="*/ 866604 h 2237474"/>
              <a:gd name="connsiteX25" fmla="*/ 9794684 w 12192000"/>
              <a:gd name="connsiteY25" fmla="*/ 864509 h 2237474"/>
              <a:gd name="connsiteX26" fmla="*/ 9778288 w 12192000"/>
              <a:gd name="connsiteY26" fmla="*/ 854362 h 2237474"/>
              <a:gd name="connsiteX27" fmla="*/ 9773886 w 12192000"/>
              <a:gd name="connsiteY27" fmla="*/ 857543 h 2237474"/>
              <a:gd name="connsiteX28" fmla="*/ 9761459 w 12192000"/>
              <a:gd name="connsiteY28" fmla="*/ 862394 h 2237474"/>
              <a:gd name="connsiteX29" fmla="*/ 9705768 w 12192000"/>
              <a:gd name="connsiteY29" fmla="*/ 894610 h 2237474"/>
              <a:gd name="connsiteX30" fmla="*/ 9683005 w 12192000"/>
              <a:gd name="connsiteY30" fmla="*/ 894128 h 2237474"/>
              <a:gd name="connsiteX31" fmla="*/ 9594438 w 12192000"/>
              <a:gd name="connsiteY31" fmla="*/ 919051 h 2237474"/>
              <a:gd name="connsiteX32" fmla="*/ 9577033 w 12192000"/>
              <a:gd name="connsiteY32" fmla="*/ 922857 h 2237474"/>
              <a:gd name="connsiteX33" fmla="*/ 9544189 w 12192000"/>
              <a:gd name="connsiteY33" fmla="*/ 938966 h 2237474"/>
              <a:gd name="connsiteX34" fmla="*/ 9534048 w 12192000"/>
              <a:gd name="connsiteY34" fmla="*/ 940158 h 2237474"/>
              <a:gd name="connsiteX35" fmla="*/ 9500499 w 12192000"/>
              <a:gd name="connsiteY35" fmla="*/ 954680 h 2237474"/>
              <a:gd name="connsiteX36" fmla="*/ 9428195 w 12192000"/>
              <a:gd name="connsiteY36" fmla="*/ 986225 h 2237474"/>
              <a:gd name="connsiteX37" fmla="*/ 9410017 w 12192000"/>
              <a:gd name="connsiteY37" fmla="*/ 993931 h 2237474"/>
              <a:gd name="connsiteX38" fmla="*/ 9392919 w 12192000"/>
              <a:gd name="connsiteY38" fmla="*/ 994656 h 2237474"/>
              <a:gd name="connsiteX39" fmla="*/ 9301293 w 12192000"/>
              <a:gd name="connsiteY39" fmla="*/ 1011593 h 2237474"/>
              <a:gd name="connsiteX40" fmla="*/ 9278619 w 12192000"/>
              <a:gd name="connsiteY40" fmla="*/ 1011878 h 2237474"/>
              <a:gd name="connsiteX41" fmla="*/ 9268019 w 12192000"/>
              <a:gd name="connsiteY41" fmla="*/ 1007442 h 2237474"/>
              <a:gd name="connsiteX42" fmla="*/ 9234662 w 12192000"/>
              <a:gd name="connsiteY42" fmla="*/ 1023056 h 2237474"/>
              <a:gd name="connsiteX43" fmla="*/ 9181033 w 12192000"/>
              <a:gd name="connsiteY43" fmla="*/ 1037921 h 2237474"/>
              <a:gd name="connsiteX44" fmla="*/ 9155969 w 12192000"/>
              <a:gd name="connsiteY44" fmla="*/ 1046804 h 2237474"/>
              <a:gd name="connsiteX45" fmla="*/ 9133985 w 12192000"/>
              <a:gd name="connsiteY45" fmla="*/ 1046450 h 2237474"/>
              <a:gd name="connsiteX46" fmla="*/ 9012987 w 12192000"/>
              <a:gd name="connsiteY46" fmla="*/ 1061986 h 2237474"/>
              <a:gd name="connsiteX47" fmla="*/ 8968445 w 12192000"/>
              <a:gd name="connsiteY47" fmla="*/ 1052169 h 2237474"/>
              <a:gd name="connsiteX48" fmla="*/ 8958984 w 12192000"/>
              <a:gd name="connsiteY48" fmla="*/ 1057212 h 2237474"/>
              <a:gd name="connsiteX49" fmla="*/ 8886001 w 12192000"/>
              <a:gd name="connsiteY49" fmla="*/ 1067468 h 2237474"/>
              <a:gd name="connsiteX50" fmla="*/ 8838610 w 12192000"/>
              <a:gd name="connsiteY50" fmla="*/ 1075091 h 2237474"/>
              <a:gd name="connsiteX51" fmla="*/ 8750383 w 12192000"/>
              <a:gd name="connsiteY51" fmla="*/ 1097387 h 2237474"/>
              <a:gd name="connsiteX52" fmla="*/ 8697365 w 12192000"/>
              <a:gd name="connsiteY52" fmla="*/ 1105869 h 2237474"/>
              <a:gd name="connsiteX53" fmla="*/ 8665605 w 12192000"/>
              <a:gd name="connsiteY53" fmla="*/ 1110791 h 2237474"/>
              <a:gd name="connsiteX54" fmla="*/ 8584946 w 12192000"/>
              <a:gd name="connsiteY54" fmla="*/ 1135226 h 2237474"/>
              <a:gd name="connsiteX55" fmla="*/ 8460755 w 12192000"/>
              <a:gd name="connsiteY55" fmla="*/ 1203427 h 2237474"/>
              <a:gd name="connsiteX56" fmla="*/ 8419755 w 12192000"/>
              <a:gd name="connsiteY56" fmla="*/ 1216260 h 2237474"/>
              <a:gd name="connsiteX57" fmla="*/ 8411626 w 12192000"/>
              <a:gd name="connsiteY57" fmla="*/ 1214397 h 2237474"/>
              <a:gd name="connsiteX58" fmla="*/ 8363469 w 12192000"/>
              <a:gd name="connsiteY58" fmla="*/ 1246658 h 2237474"/>
              <a:gd name="connsiteX59" fmla="*/ 8275497 w 12192000"/>
              <a:gd name="connsiteY59" fmla="*/ 1264396 h 2237474"/>
              <a:gd name="connsiteX60" fmla="*/ 8206287 w 12192000"/>
              <a:gd name="connsiteY60" fmla="*/ 1273060 h 2237474"/>
              <a:gd name="connsiteX61" fmla="*/ 8168705 w 12192000"/>
              <a:gd name="connsiteY61" fmla="*/ 1279956 h 2237474"/>
              <a:gd name="connsiteX62" fmla="*/ 8139997 w 12192000"/>
              <a:gd name="connsiteY62" fmla="*/ 1282713 h 2237474"/>
              <a:gd name="connsiteX63" fmla="*/ 8074238 w 12192000"/>
              <a:gd name="connsiteY63" fmla="*/ 1301895 h 2237474"/>
              <a:gd name="connsiteX64" fmla="*/ 7968292 w 12192000"/>
              <a:gd name="connsiteY64" fmla="*/ 1338779 h 2237474"/>
              <a:gd name="connsiteX65" fmla="*/ 7945122 w 12192000"/>
              <a:gd name="connsiteY65" fmla="*/ 1345477 h 2237474"/>
              <a:gd name="connsiteX66" fmla="*/ 7922771 w 12192000"/>
              <a:gd name="connsiteY66" fmla="*/ 1346645 h 2237474"/>
              <a:gd name="connsiteX67" fmla="*/ 7915461 w 12192000"/>
              <a:gd name="connsiteY67" fmla="*/ 1342919 h 2237474"/>
              <a:gd name="connsiteX68" fmla="*/ 7902328 w 12192000"/>
              <a:gd name="connsiteY68" fmla="*/ 1345865 h 2237474"/>
              <a:gd name="connsiteX69" fmla="*/ 7898322 w 12192000"/>
              <a:gd name="connsiteY69" fmla="*/ 1345689 h 2237474"/>
              <a:gd name="connsiteX70" fmla="*/ 7875879 w 12192000"/>
              <a:gd name="connsiteY70" fmla="*/ 1345646 h 2237474"/>
              <a:gd name="connsiteX71" fmla="*/ 7840612 w 12192000"/>
              <a:gd name="connsiteY71" fmla="*/ 1369373 h 2237474"/>
              <a:gd name="connsiteX72" fmla="*/ 7786819 w 12192000"/>
              <a:gd name="connsiteY72" fmla="*/ 1378970 h 2237474"/>
              <a:gd name="connsiteX73" fmla="*/ 7548172 w 12192000"/>
              <a:gd name="connsiteY73" fmla="*/ 1417460 h 2237474"/>
              <a:gd name="connsiteX74" fmla="*/ 7483437 w 12192000"/>
              <a:gd name="connsiteY74" fmla="*/ 1478152 h 2237474"/>
              <a:gd name="connsiteX75" fmla="*/ 7377870 w 12192000"/>
              <a:gd name="connsiteY75" fmla="*/ 1523319 h 2237474"/>
              <a:gd name="connsiteX76" fmla="*/ 7230737 w 12192000"/>
              <a:gd name="connsiteY76" fmla="*/ 1562633 h 2237474"/>
              <a:gd name="connsiteX77" fmla="*/ 7224458 w 12192000"/>
              <a:gd name="connsiteY77" fmla="*/ 1573008 h 2237474"/>
              <a:gd name="connsiteX78" fmla="*/ 7213486 w 12192000"/>
              <a:gd name="connsiteY78" fmla="*/ 1580987 h 2237474"/>
              <a:gd name="connsiteX79" fmla="*/ 7210972 w 12192000"/>
              <a:gd name="connsiteY79" fmla="*/ 1580856 h 2237474"/>
              <a:gd name="connsiteX80" fmla="*/ 7183121 w 12192000"/>
              <a:gd name="connsiteY80" fmla="*/ 1595162 h 2237474"/>
              <a:gd name="connsiteX81" fmla="*/ 7164601 w 12192000"/>
              <a:gd name="connsiteY81" fmla="*/ 1606490 h 2237474"/>
              <a:gd name="connsiteX82" fmla="*/ 7159286 w 12192000"/>
              <a:gd name="connsiteY82" fmla="*/ 1606850 h 2237474"/>
              <a:gd name="connsiteX83" fmla="*/ 7114651 w 12192000"/>
              <a:gd name="connsiteY83" fmla="*/ 1620959 h 2237474"/>
              <a:gd name="connsiteX84" fmla="*/ 7092727 w 12192000"/>
              <a:gd name="connsiteY84" fmla="*/ 1623628 h 2237474"/>
              <a:gd name="connsiteX85" fmla="*/ 7031309 w 12192000"/>
              <a:gd name="connsiteY85" fmla="*/ 1619451 h 2237474"/>
              <a:gd name="connsiteX86" fmla="*/ 6999084 w 12192000"/>
              <a:gd name="connsiteY86" fmla="*/ 1634317 h 2237474"/>
              <a:gd name="connsiteX87" fmla="*/ 6992107 w 12192000"/>
              <a:gd name="connsiteY87" fmla="*/ 1636860 h 2237474"/>
              <a:gd name="connsiteX88" fmla="*/ 6991765 w 12192000"/>
              <a:gd name="connsiteY88" fmla="*/ 1636725 h 2237474"/>
              <a:gd name="connsiteX89" fmla="*/ 6983996 w 12192000"/>
              <a:gd name="connsiteY89" fmla="*/ 1639040 h 2237474"/>
              <a:gd name="connsiteX90" fmla="*/ 6979383 w 12192000"/>
              <a:gd name="connsiteY90" fmla="*/ 1641496 h 2237474"/>
              <a:gd name="connsiteX91" fmla="*/ 6900177 w 12192000"/>
              <a:gd name="connsiteY91" fmla="*/ 1636016 h 2237474"/>
              <a:gd name="connsiteX92" fmla="*/ 6795372 w 12192000"/>
              <a:gd name="connsiteY92" fmla="*/ 1644845 h 2237474"/>
              <a:gd name="connsiteX93" fmla="*/ 6692251 w 12192000"/>
              <a:gd name="connsiteY93" fmla="*/ 1656357 h 2237474"/>
              <a:gd name="connsiteX94" fmla="*/ 6655235 w 12192000"/>
              <a:gd name="connsiteY94" fmla="*/ 1661869 h 2237474"/>
              <a:gd name="connsiteX95" fmla="*/ 6587857 w 12192000"/>
              <a:gd name="connsiteY95" fmla="*/ 1665769 h 2237474"/>
              <a:gd name="connsiteX96" fmla="*/ 6554894 w 12192000"/>
              <a:gd name="connsiteY96" fmla="*/ 1664428 h 2237474"/>
              <a:gd name="connsiteX97" fmla="*/ 6551579 w 12192000"/>
              <a:gd name="connsiteY97" fmla="*/ 1662213 h 2237474"/>
              <a:gd name="connsiteX98" fmla="*/ 6545693 w 12192000"/>
              <a:gd name="connsiteY98" fmla="*/ 1661776 h 2237474"/>
              <a:gd name="connsiteX99" fmla="*/ 6530561 w 12192000"/>
              <a:gd name="connsiteY99" fmla="*/ 1664619 h 2237474"/>
              <a:gd name="connsiteX100" fmla="*/ 6525028 w 12192000"/>
              <a:gd name="connsiteY100" fmla="*/ 1666354 h 2237474"/>
              <a:gd name="connsiteX101" fmla="*/ 6516595 w 12192000"/>
              <a:gd name="connsiteY101" fmla="*/ 1667475 h 2237474"/>
              <a:gd name="connsiteX102" fmla="*/ 6516340 w 12192000"/>
              <a:gd name="connsiteY102" fmla="*/ 1667291 h 2237474"/>
              <a:gd name="connsiteX103" fmla="*/ 6508541 w 12192000"/>
              <a:gd name="connsiteY103" fmla="*/ 1668757 h 2237474"/>
              <a:gd name="connsiteX104" fmla="*/ 6471012 w 12192000"/>
              <a:gd name="connsiteY104" fmla="*/ 1678604 h 2237474"/>
              <a:gd name="connsiteX105" fmla="*/ 6415265 w 12192000"/>
              <a:gd name="connsiteY105" fmla="*/ 1665317 h 2237474"/>
              <a:gd name="connsiteX106" fmla="*/ 6393343 w 12192000"/>
              <a:gd name="connsiteY106" fmla="*/ 1664672 h 2237474"/>
              <a:gd name="connsiteX107" fmla="*/ 6380457 w 12192000"/>
              <a:gd name="connsiteY107" fmla="*/ 1662376 h 2237474"/>
              <a:gd name="connsiteX108" fmla="*/ 6280959 w 12192000"/>
              <a:gd name="connsiteY108" fmla="*/ 1689329 h 2237474"/>
              <a:gd name="connsiteX109" fmla="*/ 6266765 w 12192000"/>
              <a:gd name="connsiteY109" fmla="*/ 1695560 h 2237474"/>
              <a:gd name="connsiteX110" fmla="*/ 6255823 w 12192000"/>
              <a:gd name="connsiteY110" fmla="*/ 1704850 h 2237474"/>
              <a:gd name="connsiteX111" fmla="*/ 6098321 w 12192000"/>
              <a:gd name="connsiteY111" fmla="*/ 1721646 h 2237474"/>
              <a:gd name="connsiteX112" fmla="*/ 5880652 w 12192000"/>
              <a:gd name="connsiteY112" fmla="*/ 1779643 h 2237474"/>
              <a:gd name="connsiteX113" fmla="*/ 5785959 w 12192000"/>
              <a:gd name="connsiteY113" fmla="*/ 1775307 h 2237474"/>
              <a:gd name="connsiteX114" fmla="*/ 5643534 w 12192000"/>
              <a:gd name="connsiteY114" fmla="*/ 1802919 h 2237474"/>
              <a:gd name="connsiteX115" fmla="*/ 5518799 w 12192000"/>
              <a:gd name="connsiteY115" fmla="*/ 1818312 h 2237474"/>
              <a:gd name="connsiteX116" fmla="*/ 5505014 w 12192000"/>
              <a:gd name="connsiteY116" fmla="*/ 1819259 h 2237474"/>
              <a:gd name="connsiteX117" fmla="*/ 5499949 w 12192000"/>
              <a:gd name="connsiteY117" fmla="*/ 1814490 h 2237474"/>
              <a:gd name="connsiteX118" fmla="*/ 5453307 w 12192000"/>
              <a:gd name="connsiteY118" fmla="*/ 1815450 h 2237474"/>
              <a:gd name="connsiteX119" fmla="*/ 5364192 w 12192000"/>
              <a:gd name="connsiteY119" fmla="*/ 1826074 h 2237474"/>
              <a:gd name="connsiteX120" fmla="*/ 5350380 w 12192000"/>
              <a:gd name="connsiteY120" fmla="*/ 1830891 h 2237474"/>
              <a:gd name="connsiteX121" fmla="*/ 5259633 w 12192000"/>
              <a:gd name="connsiteY121" fmla="*/ 1837160 h 2237474"/>
              <a:gd name="connsiteX122" fmla="*/ 5197513 w 12192000"/>
              <a:gd name="connsiteY122" fmla="*/ 1844718 h 2237474"/>
              <a:gd name="connsiteX123" fmla="*/ 5184170 w 12192000"/>
              <a:gd name="connsiteY123" fmla="*/ 1849402 h 2237474"/>
              <a:gd name="connsiteX124" fmla="*/ 5168852 w 12192000"/>
              <a:gd name="connsiteY124" fmla="*/ 1844846 h 2237474"/>
              <a:gd name="connsiteX125" fmla="*/ 5164370 w 12192000"/>
              <a:gd name="connsiteY125" fmla="*/ 1840597 h 2237474"/>
              <a:gd name="connsiteX126" fmla="*/ 5114927 w 12192000"/>
              <a:gd name="connsiteY126" fmla="*/ 1847827 h 2237474"/>
              <a:gd name="connsiteX127" fmla="*/ 5108970 w 12192000"/>
              <a:gd name="connsiteY127" fmla="*/ 1847935 h 2237474"/>
              <a:gd name="connsiteX128" fmla="*/ 5067961 w 12192000"/>
              <a:gd name="connsiteY128" fmla="*/ 1845917 h 2237474"/>
              <a:gd name="connsiteX129" fmla="*/ 5007075 w 12192000"/>
              <a:gd name="connsiteY129" fmla="*/ 1838626 h 2237474"/>
              <a:gd name="connsiteX130" fmla="*/ 4944087 w 12192000"/>
              <a:gd name="connsiteY130" fmla="*/ 1823332 h 2237474"/>
              <a:gd name="connsiteX131" fmla="*/ 4907662 w 12192000"/>
              <a:gd name="connsiteY131" fmla="*/ 1816900 h 2237474"/>
              <a:gd name="connsiteX132" fmla="*/ 4882386 w 12192000"/>
              <a:gd name="connsiteY132" fmla="*/ 1809844 h 2237474"/>
              <a:gd name="connsiteX133" fmla="*/ 4811440 w 12192000"/>
              <a:gd name="connsiteY133" fmla="*/ 1804655 h 2237474"/>
              <a:gd name="connsiteX134" fmla="*/ 4691075 w 12192000"/>
              <a:gd name="connsiteY134" fmla="*/ 1801389 h 2237474"/>
              <a:gd name="connsiteX135" fmla="*/ 4647449 w 12192000"/>
              <a:gd name="connsiteY135" fmla="*/ 1793181 h 2237474"/>
              <a:gd name="connsiteX136" fmla="*/ 4645504 w 12192000"/>
              <a:gd name="connsiteY136" fmla="*/ 1787606 h 2237474"/>
              <a:gd name="connsiteX137" fmla="*/ 4632229 w 12192000"/>
              <a:gd name="connsiteY137" fmla="*/ 1785815 h 2237474"/>
              <a:gd name="connsiteX138" fmla="*/ 4629273 w 12192000"/>
              <a:gd name="connsiteY138" fmla="*/ 1784355 h 2237474"/>
              <a:gd name="connsiteX139" fmla="*/ 4611738 w 12192000"/>
              <a:gd name="connsiteY139" fmla="*/ 1776964 h 2237474"/>
              <a:gd name="connsiteX140" fmla="*/ 4560070 w 12192000"/>
              <a:gd name="connsiteY140" fmla="*/ 1785640 h 2237474"/>
              <a:gd name="connsiteX141" fmla="*/ 4536503 w 12192000"/>
              <a:gd name="connsiteY141" fmla="*/ 1785334 h 2237474"/>
              <a:gd name="connsiteX142" fmla="*/ 4513724 w 12192000"/>
              <a:gd name="connsiteY142" fmla="*/ 1791996 h 2237474"/>
              <a:gd name="connsiteX143" fmla="*/ 4501513 w 12192000"/>
              <a:gd name="connsiteY143" fmla="*/ 1799835 h 2237474"/>
              <a:gd name="connsiteX144" fmla="*/ 4459076 w 12192000"/>
              <a:gd name="connsiteY144" fmla="*/ 1813003 h 2237474"/>
              <a:gd name="connsiteX145" fmla="*/ 4459810 w 12192000"/>
              <a:gd name="connsiteY145" fmla="*/ 1797886 h 2237474"/>
              <a:gd name="connsiteX146" fmla="*/ 4379064 w 12192000"/>
              <a:gd name="connsiteY146" fmla="*/ 1817177 h 2237474"/>
              <a:gd name="connsiteX147" fmla="*/ 4319209 w 12192000"/>
              <a:gd name="connsiteY147" fmla="*/ 1834833 h 2237474"/>
              <a:gd name="connsiteX148" fmla="*/ 4306907 w 12192000"/>
              <a:gd name="connsiteY148" fmla="*/ 1841641 h 2237474"/>
              <a:gd name="connsiteX149" fmla="*/ 4290981 w 12192000"/>
              <a:gd name="connsiteY149" fmla="*/ 1839677 h 2237474"/>
              <a:gd name="connsiteX150" fmla="*/ 4285792 w 12192000"/>
              <a:gd name="connsiteY150" fmla="*/ 1836231 h 2237474"/>
              <a:gd name="connsiteX151" fmla="*/ 4238372 w 12192000"/>
              <a:gd name="connsiteY151" fmla="*/ 1851480 h 2237474"/>
              <a:gd name="connsiteX152" fmla="*/ 4232517 w 12192000"/>
              <a:gd name="connsiteY152" fmla="*/ 1852567 h 2237474"/>
              <a:gd name="connsiteX153" fmla="*/ 4191732 w 12192000"/>
              <a:gd name="connsiteY153" fmla="*/ 1857328 h 2237474"/>
              <a:gd name="connsiteX154" fmla="*/ 4065532 w 12192000"/>
              <a:gd name="connsiteY154" fmla="*/ 1855477 h 2237474"/>
              <a:gd name="connsiteX155" fmla="*/ 4028460 w 12192000"/>
              <a:gd name="connsiteY155" fmla="*/ 1855137 h 2237474"/>
              <a:gd name="connsiteX156" fmla="*/ 4002267 w 12192000"/>
              <a:gd name="connsiteY156" fmla="*/ 1852352 h 2237474"/>
              <a:gd name="connsiteX157" fmla="*/ 3931396 w 12192000"/>
              <a:gd name="connsiteY157" fmla="*/ 1858915 h 2237474"/>
              <a:gd name="connsiteX158" fmla="*/ 3812162 w 12192000"/>
              <a:gd name="connsiteY158" fmla="*/ 1875501 h 2237474"/>
              <a:gd name="connsiteX159" fmla="*/ 3767672 w 12192000"/>
              <a:gd name="connsiteY159" fmla="*/ 1874600 h 2237474"/>
              <a:gd name="connsiteX160" fmla="*/ 3764741 w 12192000"/>
              <a:gd name="connsiteY160" fmla="*/ 1869433 h 2237474"/>
              <a:gd name="connsiteX161" fmla="*/ 3751332 w 12192000"/>
              <a:gd name="connsiteY161" fmla="*/ 1869854 h 2237474"/>
              <a:gd name="connsiteX162" fmla="*/ 3748155 w 12192000"/>
              <a:gd name="connsiteY162" fmla="*/ 1868903 h 2237474"/>
              <a:gd name="connsiteX163" fmla="*/ 3729530 w 12192000"/>
              <a:gd name="connsiteY163" fmla="*/ 1864513 h 2237474"/>
              <a:gd name="connsiteX164" fmla="*/ 3680177 w 12192000"/>
              <a:gd name="connsiteY164" fmla="*/ 1881552 h 2237474"/>
              <a:gd name="connsiteX165" fmla="*/ 3567259 w 12192000"/>
              <a:gd name="connsiteY165" fmla="*/ 1893482 h 2237474"/>
              <a:gd name="connsiteX166" fmla="*/ 3405770 w 12192000"/>
              <a:gd name="connsiteY166" fmla="*/ 1904591 h 2237474"/>
              <a:gd name="connsiteX167" fmla="*/ 3280097 w 12192000"/>
              <a:gd name="connsiteY167" fmla="*/ 1919610 h 2237474"/>
              <a:gd name="connsiteX168" fmla="*/ 3123424 w 12192000"/>
              <a:gd name="connsiteY168" fmla="*/ 1952930 h 2237474"/>
              <a:gd name="connsiteX169" fmla="*/ 3009910 w 12192000"/>
              <a:gd name="connsiteY169" fmla="*/ 1957866 h 2237474"/>
              <a:gd name="connsiteX170" fmla="*/ 2995934 w 12192000"/>
              <a:gd name="connsiteY170" fmla="*/ 1967085 h 2237474"/>
              <a:gd name="connsiteX171" fmla="*/ 2980071 w 12192000"/>
              <a:gd name="connsiteY171" fmla="*/ 1972988 h 2237474"/>
              <a:gd name="connsiteX172" fmla="*/ 2978094 w 12192000"/>
              <a:gd name="connsiteY172" fmla="*/ 1972369 h 2237474"/>
              <a:gd name="connsiteX173" fmla="*/ 2942858 w 12192000"/>
              <a:gd name="connsiteY173" fmla="*/ 1981367 h 2237474"/>
              <a:gd name="connsiteX174" fmla="*/ 2875436 w 12192000"/>
              <a:gd name="connsiteY174" fmla="*/ 1996977 h 2237474"/>
              <a:gd name="connsiteX175" fmla="*/ 2874892 w 12192000"/>
              <a:gd name="connsiteY175" fmla="*/ 1996085 h 2237474"/>
              <a:gd name="connsiteX176" fmla="*/ 2864145 w 12192000"/>
              <a:gd name="connsiteY176" fmla="*/ 1994061 h 2237474"/>
              <a:gd name="connsiteX177" fmla="*/ 2843662 w 12192000"/>
              <a:gd name="connsiteY177" fmla="*/ 1992498 h 2237474"/>
              <a:gd name="connsiteX178" fmla="*/ 2796128 w 12192000"/>
              <a:gd name="connsiteY178" fmla="*/ 1976403 h 2237474"/>
              <a:gd name="connsiteX179" fmla="*/ 2756784 w 12192000"/>
              <a:gd name="connsiteY179" fmla="*/ 1985116 h 2237474"/>
              <a:gd name="connsiteX180" fmla="*/ 2748833 w 12192000"/>
              <a:gd name="connsiteY180" fmla="*/ 1986323 h 2237474"/>
              <a:gd name="connsiteX181" fmla="*/ 2748661 w 12192000"/>
              <a:gd name="connsiteY181" fmla="*/ 1986122 h 2237474"/>
              <a:gd name="connsiteX182" fmla="*/ 2740251 w 12192000"/>
              <a:gd name="connsiteY182" fmla="*/ 1986946 h 2237474"/>
              <a:gd name="connsiteX183" fmla="*/ 2718916 w 12192000"/>
              <a:gd name="connsiteY183" fmla="*/ 1990867 h 2237474"/>
              <a:gd name="connsiteX184" fmla="*/ 2713522 w 12192000"/>
              <a:gd name="connsiteY184" fmla="*/ 1990173 h 2237474"/>
              <a:gd name="connsiteX185" fmla="*/ 2680597 w 12192000"/>
              <a:gd name="connsiteY185" fmla="*/ 1984996 h 2237474"/>
              <a:gd name="connsiteX186" fmla="*/ 2578178 w 12192000"/>
              <a:gd name="connsiteY186" fmla="*/ 1990531 h 2237474"/>
              <a:gd name="connsiteX187" fmla="*/ 2476147 w 12192000"/>
              <a:gd name="connsiteY187" fmla="*/ 1998305 h 2237474"/>
              <a:gd name="connsiteX188" fmla="*/ 2373568 w 12192000"/>
              <a:gd name="connsiteY188" fmla="*/ 2003219 h 2237474"/>
              <a:gd name="connsiteX189" fmla="*/ 2321399 w 12192000"/>
              <a:gd name="connsiteY189" fmla="*/ 1989467 h 2237474"/>
              <a:gd name="connsiteX190" fmla="*/ 2315525 w 12192000"/>
              <a:gd name="connsiteY190" fmla="*/ 1989708 h 2237474"/>
              <a:gd name="connsiteX191" fmla="*/ 2300792 w 12192000"/>
              <a:gd name="connsiteY191" fmla="*/ 1994290 h 2237474"/>
              <a:gd name="connsiteX192" fmla="*/ 2295469 w 12192000"/>
              <a:gd name="connsiteY192" fmla="*/ 1996659 h 2237474"/>
              <a:gd name="connsiteX193" fmla="*/ 2287219 w 12192000"/>
              <a:gd name="connsiteY193" fmla="*/ 1998750 h 2237474"/>
              <a:gd name="connsiteX194" fmla="*/ 2286948 w 12192000"/>
              <a:gd name="connsiteY194" fmla="*/ 1998596 h 2237474"/>
              <a:gd name="connsiteX195" fmla="*/ 2243069 w 12192000"/>
              <a:gd name="connsiteY195" fmla="*/ 2015111 h 2237474"/>
              <a:gd name="connsiteX196" fmla="*/ 2186609 w 12192000"/>
              <a:gd name="connsiteY196" fmla="*/ 2008263 h 2237474"/>
              <a:gd name="connsiteX197" fmla="*/ 2164831 w 12192000"/>
              <a:gd name="connsiteY197" fmla="*/ 2010143 h 2237474"/>
              <a:gd name="connsiteX198" fmla="*/ 2152836 w 12192000"/>
              <a:gd name="connsiteY198" fmla="*/ 2010048 h 2237474"/>
              <a:gd name="connsiteX199" fmla="*/ 2117102 w 12192000"/>
              <a:gd name="connsiteY199" fmla="*/ 2023004 h 2237474"/>
              <a:gd name="connsiteX200" fmla="*/ 2111935 w 12192000"/>
              <a:gd name="connsiteY200" fmla="*/ 2023163 h 2237474"/>
              <a:gd name="connsiteX201" fmla="*/ 2089991 w 12192000"/>
              <a:gd name="connsiteY201" fmla="*/ 2034193 h 2237474"/>
              <a:gd name="connsiteX202" fmla="*/ 2058061 w 12192000"/>
              <a:gd name="connsiteY202" fmla="*/ 2047942 h 2237474"/>
              <a:gd name="connsiteX203" fmla="*/ 2055737 w 12192000"/>
              <a:gd name="connsiteY203" fmla="*/ 2047704 h 2237474"/>
              <a:gd name="connsiteX204" fmla="*/ 2042244 w 12192000"/>
              <a:gd name="connsiteY204" fmla="*/ 2055560 h 2237474"/>
              <a:gd name="connsiteX205" fmla="*/ 1976224 w 12192000"/>
              <a:gd name="connsiteY205" fmla="*/ 2074257 h 2237474"/>
              <a:gd name="connsiteX206" fmla="*/ 1877728 w 12192000"/>
              <a:gd name="connsiteY206" fmla="*/ 2101004 h 2237474"/>
              <a:gd name="connsiteX207" fmla="*/ 1759056 w 12192000"/>
              <a:gd name="connsiteY207" fmla="*/ 2125608 h 2237474"/>
              <a:gd name="connsiteX208" fmla="*/ 1637948 w 12192000"/>
              <a:gd name="connsiteY208" fmla="*/ 2172597 h 2237474"/>
              <a:gd name="connsiteX209" fmla="*/ 1434549 w 12192000"/>
              <a:gd name="connsiteY209" fmla="*/ 2234522 h 2237474"/>
              <a:gd name="connsiteX210" fmla="*/ 1398481 w 12192000"/>
              <a:gd name="connsiteY210" fmla="*/ 2237074 h 2237474"/>
              <a:gd name="connsiteX211" fmla="*/ 1398407 w 12192000"/>
              <a:gd name="connsiteY211" fmla="*/ 2237095 h 2237474"/>
              <a:gd name="connsiteX212" fmla="*/ 1370962 w 12192000"/>
              <a:gd name="connsiteY212" fmla="*/ 2237474 h 2237474"/>
              <a:gd name="connsiteX213" fmla="*/ 1356367 w 12192000"/>
              <a:gd name="connsiteY213" fmla="*/ 2235089 h 2237474"/>
              <a:gd name="connsiteX214" fmla="*/ 1324828 w 12192000"/>
              <a:gd name="connsiteY214" fmla="*/ 2231968 h 2237474"/>
              <a:gd name="connsiteX215" fmla="*/ 1297744 w 12192000"/>
              <a:gd name="connsiteY215" fmla="*/ 2235849 h 2237474"/>
              <a:gd name="connsiteX216" fmla="*/ 1286236 w 12192000"/>
              <a:gd name="connsiteY216" fmla="*/ 2233135 h 2237474"/>
              <a:gd name="connsiteX217" fmla="*/ 1283504 w 12192000"/>
              <a:gd name="connsiteY217" fmla="*/ 2233797 h 2237474"/>
              <a:gd name="connsiteX218" fmla="*/ 1279765 w 12192000"/>
              <a:gd name="connsiteY218" fmla="*/ 2229639 h 2237474"/>
              <a:gd name="connsiteX219" fmla="*/ 1195347 w 12192000"/>
              <a:gd name="connsiteY219" fmla="*/ 2212354 h 2237474"/>
              <a:gd name="connsiteX220" fmla="*/ 970251 w 12192000"/>
              <a:gd name="connsiteY220" fmla="*/ 2221029 h 2237474"/>
              <a:gd name="connsiteX221" fmla="*/ 812914 w 12192000"/>
              <a:gd name="connsiteY221" fmla="*/ 2202752 h 2237474"/>
              <a:gd name="connsiteX222" fmla="*/ 800195 w 12192000"/>
              <a:gd name="connsiteY222" fmla="*/ 2209407 h 2237474"/>
              <a:gd name="connsiteX223" fmla="*/ 784978 w 12192000"/>
              <a:gd name="connsiteY223" fmla="*/ 2212360 h 2237474"/>
              <a:gd name="connsiteX224" fmla="*/ 681987 w 12192000"/>
              <a:gd name="connsiteY224" fmla="*/ 2216757 h 2237474"/>
              <a:gd name="connsiteX225" fmla="*/ 669923 w 12192000"/>
              <a:gd name="connsiteY225" fmla="*/ 2211682 h 2237474"/>
              <a:gd name="connsiteX226" fmla="*/ 648680 w 12192000"/>
              <a:gd name="connsiteY226" fmla="*/ 2206229 h 2237474"/>
              <a:gd name="connsiteX227" fmla="*/ 597225 w 12192000"/>
              <a:gd name="connsiteY227" fmla="*/ 2180999 h 2237474"/>
              <a:gd name="connsiteX228" fmla="*/ 558449 w 12192000"/>
              <a:gd name="connsiteY228" fmla="*/ 2182346 h 2237474"/>
              <a:gd name="connsiteX229" fmla="*/ 550517 w 12192000"/>
              <a:gd name="connsiteY229" fmla="*/ 2182060 h 2237474"/>
              <a:gd name="connsiteX230" fmla="*/ 550309 w 12192000"/>
              <a:gd name="connsiteY230" fmla="*/ 2181825 h 2237474"/>
              <a:gd name="connsiteX231" fmla="*/ 541836 w 12192000"/>
              <a:gd name="connsiteY231" fmla="*/ 2181063 h 2237474"/>
              <a:gd name="connsiteX232" fmla="*/ 536057 w 12192000"/>
              <a:gd name="connsiteY232" fmla="*/ 2181537 h 2237474"/>
              <a:gd name="connsiteX233" fmla="*/ 520671 w 12192000"/>
              <a:gd name="connsiteY233" fmla="*/ 2180980 h 2237474"/>
              <a:gd name="connsiteX234" fmla="*/ 515024 w 12192000"/>
              <a:gd name="connsiteY234" fmla="*/ 2179258 h 2237474"/>
              <a:gd name="connsiteX235" fmla="*/ 512278 w 12192000"/>
              <a:gd name="connsiteY235" fmla="*/ 2176369 h 2237474"/>
              <a:gd name="connsiteX236" fmla="*/ 480419 w 12192000"/>
              <a:gd name="connsiteY236" fmla="*/ 2167807 h 2237474"/>
              <a:gd name="connsiteX237" fmla="*/ 413835 w 12192000"/>
              <a:gd name="connsiteY237" fmla="*/ 2156783 h 2237474"/>
              <a:gd name="connsiteX238" fmla="*/ 376513 w 12192000"/>
              <a:gd name="connsiteY238" fmla="*/ 2154014 h 2237474"/>
              <a:gd name="connsiteX239" fmla="*/ 273386 w 12192000"/>
              <a:gd name="connsiteY239" fmla="*/ 2142551 h 2237474"/>
              <a:gd name="connsiteX240" fmla="*/ 169207 w 12192000"/>
              <a:gd name="connsiteY240" fmla="*/ 2128100 h 2237474"/>
              <a:gd name="connsiteX241" fmla="*/ 93149 w 12192000"/>
              <a:gd name="connsiteY241" fmla="*/ 2105324 h 2237474"/>
              <a:gd name="connsiteX242" fmla="*/ 88109 w 12192000"/>
              <a:gd name="connsiteY242" fmla="*/ 2106704 h 2237474"/>
              <a:gd name="connsiteX243" fmla="*/ 80022 w 12192000"/>
              <a:gd name="connsiteY243" fmla="*/ 2107254 h 2237474"/>
              <a:gd name="connsiteX244" fmla="*/ 79717 w 12192000"/>
              <a:gd name="connsiteY244" fmla="*/ 2107046 h 2237474"/>
              <a:gd name="connsiteX245" fmla="*/ 72352 w 12192000"/>
              <a:gd name="connsiteY245" fmla="*/ 2107991 h 2237474"/>
              <a:gd name="connsiteX246" fmla="*/ 37645 w 12192000"/>
              <a:gd name="connsiteY246" fmla="*/ 2115401 h 2237474"/>
              <a:gd name="connsiteX247" fmla="*/ 4572 w 12192000"/>
              <a:gd name="connsiteY247" fmla="*/ 2111091 h 2237474"/>
              <a:gd name="connsiteX248" fmla="*/ 0 w 12192000"/>
              <a:gd name="connsiteY248" fmla="*/ 2110468 h 2237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</a:cxnLst>
            <a:rect l="l" t="t" r="r" b="b"/>
            <a:pathLst>
              <a:path w="12192000" h="2237474">
                <a:moveTo>
                  <a:pt x="0" y="0"/>
                </a:moveTo>
                <a:lnTo>
                  <a:pt x="12192000" y="0"/>
                </a:lnTo>
                <a:lnTo>
                  <a:pt x="12192000" y="751299"/>
                </a:lnTo>
                <a:lnTo>
                  <a:pt x="12176759" y="759190"/>
                </a:lnTo>
                <a:cubicBezTo>
                  <a:pt x="12165968" y="763819"/>
                  <a:pt x="12157853" y="765770"/>
                  <a:pt x="12154948" y="762731"/>
                </a:cubicBezTo>
                <a:cubicBezTo>
                  <a:pt x="12116503" y="759396"/>
                  <a:pt x="12073342" y="763579"/>
                  <a:pt x="12047364" y="749662"/>
                </a:cubicBezTo>
                <a:cubicBezTo>
                  <a:pt x="12041261" y="730599"/>
                  <a:pt x="11914319" y="741909"/>
                  <a:pt x="11890686" y="732766"/>
                </a:cubicBezTo>
                <a:cubicBezTo>
                  <a:pt x="11832408" y="747890"/>
                  <a:pt x="11815359" y="777569"/>
                  <a:pt x="11782413" y="769868"/>
                </a:cubicBezTo>
                <a:cubicBezTo>
                  <a:pt x="11760031" y="763594"/>
                  <a:pt x="11675205" y="777151"/>
                  <a:pt x="11649954" y="749628"/>
                </a:cubicBezTo>
                <a:cubicBezTo>
                  <a:pt x="11608286" y="767874"/>
                  <a:pt x="11593031" y="740811"/>
                  <a:pt x="11560424" y="748017"/>
                </a:cubicBezTo>
                <a:cubicBezTo>
                  <a:pt x="11488916" y="747650"/>
                  <a:pt x="11449669" y="773362"/>
                  <a:pt x="11358455" y="747593"/>
                </a:cubicBezTo>
                <a:cubicBezTo>
                  <a:pt x="11316233" y="754756"/>
                  <a:pt x="11256313" y="713012"/>
                  <a:pt x="11165209" y="748852"/>
                </a:cubicBezTo>
                <a:cubicBezTo>
                  <a:pt x="11113345" y="753539"/>
                  <a:pt x="11140250" y="736122"/>
                  <a:pt x="11058755" y="749617"/>
                </a:cubicBezTo>
                <a:cubicBezTo>
                  <a:pt x="11036836" y="722990"/>
                  <a:pt x="10909903" y="759211"/>
                  <a:pt x="10884013" y="760728"/>
                </a:cubicBezTo>
                <a:cubicBezTo>
                  <a:pt x="10864519" y="743356"/>
                  <a:pt x="10853492" y="756172"/>
                  <a:pt x="10834688" y="757726"/>
                </a:cubicBezTo>
                <a:cubicBezTo>
                  <a:pt x="10826871" y="747343"/>
                  <a:pt x="10811086" y="746602"/>
                  <a:pt x="10805004" y="757573"/>
                </a:cubicBezTo>
                <a:cubicBezTo>
                  <a:pt x="10810951" y="784448"/>
                  <a:pt x="10744688" y="759043"/>
                  <a:pt x="10739478" y="776841"/>
                </a:cubicBezTo>
                <a:cubicBezTo>
                  <a:pt x="10678284" y="779408"/>
                  <a:pt x="10540854" y="756546"/>
                  <a:pt x="10458762" y="755400"/>
                </a:cubicBezTo>
                <a:cubicBezTo>
                  <a:pt x="10426976" y="747433"/>
                  <a:pt x="10362961" y="776166"/>
                  <a:pt x="10246919" y="769960"/>
                </a:cubicBezTo>
                <a:cubicBezTo>
                  <a:pt x="10231631" y="763610"/>
                  <a:pt x="10172943" y="749095"/>
                  <a:pt x="10167995" y="760843"/>
                </a:cubicBezTo>
                <a:cubicBezTo>
                  <a:pt x="10131971" y="759999"/>
                  <a:pt x="10021683" y="796978"/>
                  <a:pt x="9997044" y="780129"/>
                </a:cubicBezTo>
                <a:cubicBezTo>
                  <a:pt x="10001018" y="806225"/>
                  <a:pt x="9951331" y="779975"/>
                  <a:pt x="9943887" y="804141"/>
                </a:cubicBezTo>
                <a:lnTo>
                  <a:pt x="9918248" y="816628"/>
                </a:lnTo>
                <a:lnTo>
                  <a:pt x="9836148" y="858312"/>
                </a:lnTo>
                <a:lnTo>
                  <a:pt x="9823800" y="866604"/>
                </a:lnTo>
                <a:lnTo>
                  <a:pt x="9794684" y="864509"/>
                </a:lnTo>
                <a:lnTo>
                  <a:pt x="9778288" y="854362"/>
                </a:lnTo>
                <a:lnTo>
                  <a:pt x="9773886" y="857543"/>
                </a:lnTo>
                <a:cubicBezTo>
                  <a:pt x="9769008" y="863842"/>
                  <a:pt x="9766501" y="867741"/>
                  <a:pt x="9761459" y="862394"/>
                </a:cubicBezTo>
                <a:lnTo>
                  <a:pt x="9705768" y="894610"/>
                </a:lnTo>
                <a:cubicBezTo>
                  <a:pt x="9699860" y="897215"/>
                  <a:pt x="9692576" y="897590"/>
                  <a:pt x="9683005" y="894128"/>
                </a:cubicBezTo>
                <a:cubicBezTo>
                  <a:pt x="9664449" y="898200"/>
                  <a:pt x="9612100" y="914263"/>
                  <a:pt x="9594438" y="919051"/>
                </a:cubicBezTo>
                <a:lnTo>
                  <a:pt x="9577033" y="922857"/>
                </a:lnTo>
                <a:cubicBezTo>
                  <a:pt x="9568659" y="926175"/>
                  <a:pt x="9551353" y="936082"/>
                  <a:pt x="9544189" y="938966"/>
                </a:cubicBezTo>
                <a:cubicBezTo>
                  <a:pt x="9538380" y="940584"/>
                  <a:pt x="9541329" y="937538"/>
                  <a:pt x="9534048" y="940158"/>
                </a:cubicBezTo>
                <a:cubicBezTo>
                  <a:pt x="9533709" y="946069"/>
                  <a:pt x="9530854" y="951684"/>
                  <a:pt x="9500499" y="954680"/>
                </a:cubicBezTo>
                <a:cubicBezTo>
                  <a:pt x="9481230" y="968165"/>
                  <a:pt x="9456325" y="979029"/>
                  <a:pt x="9428195" y="986225"/>
                </a:cubicBezTo>
                <a:cubicBezTo>
                  <a:pt x="9422499" y="981315"/>
                  <a:pt x="9414660" y="991352"/>
                  <a:pt x="9410017" y="993931"/>
                </a:cubicBezTo>
                <a:cubicBezTo>
                  <a:pt x="9408360" y="990327"/>
                  <a:pt x="9395782" y="990863"/>
                  <a:pt x="9392919" y="994656"/>
                </a:cubicBezTo>
                <a:cubicBezTo>
                  <a:pt x="9310581" y="1024474"/>
                  <a:pt x="9345163" y="981210"/>
                  <a:pt x="9301293" y="1011593"/>
                </a:cubicBezTo>
                <a:cubicBezTo>
                  <a:pt x="9292916" y="1014346"/>
                  <a:pt x="9285483" y="1013807"/>
                  <a:pt x="9278619" y="1011878"/>
                </a:cubicBezTo>
                <a:lnTo>
                  <a:pt x="9268019" y="1007442"/>
                </a:lnTo>
                <a:lnTo>
                  <a:pt x="9234662" y="1023056"/>
                </a:lnTo>
                <a:cubicBezTo>
                  <a:pt x="9217868" y="1029197"/>
                  <a:pt x="9199852" y="1034202"/>
                  <a:pt x="9181033" y="1037921"/>
                </a:cubicBezTo>
                <a:cubicBezTo>
                  <a:pt x="9174974" y="1030923"/>
                  <a:pt x="9162516" y="1043719"/>
                  <a:pt x="9155969" y="1046804"/>
                </a:cubicBezTo>
                <a:cubicBezTo>
                  <a:pt x="9154734" y="1041866"/>
                  <a:pt x="9138567" y="1041606"/>
                  <a:pt x="9133985" y="1046450"/>
                </a:cubicBezTo>
                <a:cubicBezTo>
                  <a:pt x="9021681" y="1079910"/>
                  <a:pt x="9076377" y="1024799"/>
                  <a:pt x="9012987" y="1061986"/>
                </a:cubicBezTo>
                <a:lnTo>
                  <a:pt x="8968445" y="1052169"/>
                </a:lnTo>
                <a:lnTo>
                  <a:pt x="8958984" y="1057212"/>
                </a:lnTo>
                <a:cubicBezTo>
                  <a:pt x="8920115" y="1062770"/>
                  <a:pt x="8906181" y="1053838"/>
                  <a:pt x="8886001" y="1067468"/>
                </a:cubicBezTo>
                <a:cubicBezTo>
                  <a:pt x="8847384" y="1050046"/>
                  <a:pt x="8863283" y="1068286"/>
                  <a:pt x="8838610" y="1075091"/>
                </a:cubicBezTo>
                <a:cubicBezTo>
                  <a:pt x="8816007" y="1080079"/>
                  <a:pt x="8773923" y="1092257"/>
                  <a:pt x="8750383" y="1097387"/>
                </a:cubicBezTo>
                <a:cubicBezTo>
                  <a:pt x="8735450" y="1116502"/>
                  <a:pt x="8721220" y="1097372"/>
                  <a:pt x="8697365" y="1105869"/>
                </a:cubicBezTo>
                <a:cubicBezTo>
                  <a:pt x="8687037" y="1113735"/>
                  <a:pt x="8678781" y="1115961"/>
                  <a:pt x="8665605" y="1110791"/>
                </a:cubicBezTo>
                <a:cubicBezTo>
                  <a:pt x="8618410" y="1148662"/>
                  <a:pt x="8633049" y="1116609"/>
                  <a:pt x="8584946" y="1135226"/>
                </a:cubicBezTo>
                <a:cubicBezTo>
                  <a:pt x="8544020" y="1153499"/>
                  <a:pt x="8496232" y="1168229"/>
                  <a:pt x="8460755" y="1203427"/>
                </a:cubicBezTo>
                <a:cubicBezTo>
                  <a:pt x="8454928" y="1212828"/>
                  <a:pt x="8436573" y="1218574"/>
                  <a:pt x="8419755" y="1216260"/>
                </a:cubicBezTo>
                <a:cubicBezTo>
                  <a:pt x="8416861" y="1215863"/>
                  <a:pt x="8414124" y="1215234"/>
                  <a:pt x="8411626" y="1214397"/>
                </a:cubicBezTo>
                <a:cubicBezTo>
                  <a:pt x="8391326" y="1238641"/>
                  <a:pt x="8371389" y="1231045"/>
                  <a:pt x="8363469" y="1246658"/>
                </a:cubicBezTo>
                <a:cubicBezTo>
                  <a:pt x="8322316" y="1258746"/>
                  <a:pt x="8283162" y="1250600"/>
                  <a:pt x="8275497" y="1264396"/>
                </a:cubicBezTo>
                <a:cubicBezTo>
                  <a:pt x="8253233" y="1266996"/>
                  <a:pt x="8218383" y="1257577"/>
                  <a:pt x="8206287" y="1273060"/>
                </a:cubicBezTo>
                <a:cubicBezTo>
                  <a:pt x="8200396" y="1262794"/>
                  <a:pt x="8183827" y="1285000"/>
                  <a:pt x="8168705" y="1279956"/>
                </a:cubicBezTo>
                <a:cubicBezTo>
                  <a:pt x="8157611" y="1275235"/>
                  <a:pt x="8149996" y="1280870"/>
                  <a:pt x="8139997" y="1282713"/>
                </a:cubicBezTo>
                <a:cubicBezTo>
                  <a:pt x="8125566" y="1279776"/>
                  <a:pt x="8084128" y="1294221"/>
                  <a:pt x="8074238" y="1301895"/>
                </a:cubicBezTo>
                <a:cubicBezTo>
                  <a:pt x="8052170" y="1326903"/>
                  <a:pt x="7986951" y="1319381"/>
                  <a:pt x="7968292" y="1338779"/>
                </a:cubicBezTo>
                <a:cubicBezTo>
                  <a:pt x="7960694" y="1342282"/>
                  <a:pt x="7952937" y="1344333"/>
                  <a:pt x="7945122" y="1345477"/>
                </a:cubicBezTo>
                <a:lnTo>
                  <a:pt x="7922771" y="1346645"/>
                </a:lnTo>
                <a:lnTo>
                  <a:pt x="7915461" y="1342919"/>
                </a:lnTo>
                <a:lnTo>
                  <a:pt x="7902328" y="1345865"/>
                </a:lnTo>
                <a:lnTo>
                  <a:pt x="7898322" y="1345689"/>
                </a:lnTo>
                <a:lnTo>
                  <a:pt x="7875879" y="1345646"/>
                </a:lnTo>
                <a:cubicBezTo>
                  <a:pt x="7890672" y="1367295"/>
                  <a:pt x="7816428" y="1353520"/>
                  <a:pt x="7840612" y="1369373"/>
                </a:cubicBezTo>
                <a:cubicBezTo>
                  <a:pt x="7803208" y="1375918"/>
                  <a:pt x="7836041" y="1389289"/>
                  <a:pt x="7786819" y="1378970"/>
                </a:cubicBezTo>
                <a:cubicBezTo>
                  <a:pt x="7732613" y="1405648"/>
                  <a:pt x="7587405" y="1382806"/>
                  <a:pt x="7548172" y="1417460"/>
                </a:cubicBezTo>
                <a:cubicBezTo>
                  <a:pt x="7551327" y="1405830"/>
                  <a:pt x="7499280" y="1470447"/>
                  <a:pt x="7483437" y="1478152"/>
                </a:cubicBezTo>
                <a:cubicBezTo>
                  <a:pt x="7446517" y="1491067"/>
                  <a:pt x="7432754" y="1502351"/>
                  <a:pt x="7377870" y="1523319"/>
                </a:cubicBezTo>
                <a:cubicBezTo>
                  <a:pt x="7324166" y="1536168"/>
                  <a:pt x="7290459" y="1563749"/>
                  <a:pt x="7230737" y="1562633"/>
                </a:cubicBezTo>
                <a:cubicBezTo>
                  <a:pt x="7229794" y="1566487"/>
                  <a:pt x="7227568" y="1569908"/>
                  <a:pt x="7224458" y="1573008"/>
                </a:cubicBezTo>
                <a:lnTo>
                  <a:pt x="7213486" y="1580987"/>
                </a:lnTo>
                <a:lnTo>
                  <a:pt x="7210972" y="1580856"/>
                </a:lnTo>
                <a:lnTo>
                  <a:pt x="7183121" y="1595162"/>
                </a:lnTo>
                <a:lnTo>
                  <a:pt x="7164601" y="1606490"/>
                </a:lnTo>
                <a:lnTo>
                  <a:pt x="7159286" y="1606850"/>
                </a:lnTo>
                <a:cubicBezTo>
                  <a:pt x="7150961" y="1609262"/>
                  <a:pt x="7125743" y="1618162"/>
                  <a:pt x="7114651" y="1620959"/>
                </a:cubicBezTo>
                <a:cubicBezTo>
                  <a:pt x="7109310" y="1606138"/>
                  <a:pt x="7106695" y="1617324"/>
                  <a:pt x="7092727" y="1623628"/>
                </a:cubicBezTo>
                <a:cubicBezTo>
                  <a:pt x="7081313" y="1602012"/>
                  <a:pt x="7049394" y="1627301"/>
                  <a:pt x="7031309" y="1619451"/>
                </a:cubicBezTo>
                <a:cubicBezTo>
                  <a:pt x="7021305" y="1624569"/>
                  <a:pt x="7010515" y="1629587"/>
                  <a:pt x="6999084" y="1634317"/>
                </a:cubicBezTo>
                <a:lnTo>
                  <a:pt x="6992107" y="1636860"/>
                </a:lnTo>
                <a:lnTo>
                  <a:pt x="6991765" y="1636725"/>
                </a:lnTo>
                <a:cubicBezTo>
                  <a:pt x="6989813" y="1636884"/>
                  <a:pt x="6987353" y="1637572"/>
                  <a:pt x="6983996" y="1639040"/>
                </a:cubicBezTo>
                <a:lnTo>
                  <a:pt x="6979383" y="1641496"/>
                </a:lnTo>
                <a:lnTo>
                  <a:pt x="6900177" y="1636016"/>
                </a:lnTo>
                <a:cubicBezTo>
                  <a:pt x="6859708" y="1641136"/>
                  <a:pt x="6829973" y="1628753"/>
                  <a:pt x="6795372" y="1644845"/>
                </a:cubicBezTo>
                <a:cubicBezTo>
                  <a:pt x="6757466" y="1649571"/>
                  <a:pt x="6723150" y="1647290"/>
                  <a:pt x="6692251" y="1656357"/>
                </a:cubicBezTo>
                <a:cubicBezTo>
                  <a:pt x="6678032" y="1652894"/>
                  <a:pt x="6665282" y="1652445"/>
                  <a:pt x="6655235" y="1661869"/>
                </a:cubicBezTo>
                <a:cubicBezTo>
                  <a:pt x="6619334" y="1664040"/>
                  <a:pt x="6608179" y="1654034"/>
                  <a:pt x="6587857" y="1665769"/>
                </a:cubicBezTo>
                <a:lnTo>
                  <a:pt x="6554894" y="1664428"/>
                </a:lnTo>
                <a:lnTo>
                  <a:pt x="6551579" y="1662213"/>
                </a:lnTo>
                <a:lnTo>
                  <a:pt x="6545693" y="1661776"/>
                </a:lnTo>
                <a:lnTo>
                  <a:pt x="6530561" y="1664619"/>
                </a:lnTo>
                <a:lnTo>
                  <a:pt x="6525028" y="1666354"/>
                </a:lnTo>
                <a:cubicBezTo>
                  <a:pt x="6521154" y="1667301"/>
                  <a:pt x="6518510" y="1667613"/>
                  <a:pt x="6516595" y="1667475"/>
                </a:cubicBezTo>
                <a:lnTo>
                  <a:pt x="6516340" y="1667291"/>
                </a:lnTo>
                <a:lnTo>
                  <a:pt x="6508541" y="1668757"/>
                </a:lnTo>
                <a:cubicBezTo>
                  <a:pt x="6495493" y="1671715"/>
                  <a:pt x="6482908" y="1675051"/>
                  <a:pt x="6471012" y="1678604"/>
                </a:cubicBezTo>
                <a:cubicBezTo>
                  <a:pt x="6457809" y="1668164"/>
                  <a:pt x="6415506" y="1688334"/>
                  <a:pt x="6415265" y="1665317"/>
                </a:cubicBezTo>
                <a:cubicBezTo>
                  <a:pt x="6399063" y="1669446"/>
                  <a:pt x="6391173" y="1680085"/>
                  <a:pt x="6393343" y="1664672"/>
                </a:cubicBezTo>
                <a:lnTo>
                  <a:pt x="6380457" y="1662376"/>
                </a:lnTo>
                <a:lnTo>
                  <a:pt x="6280959" y="1689329"/>
                </a:lnTo>
                <a:lnTo>
                  <a:pt x="6266765" y="1695560"/>
                </a:lnTo>
                <a:cubicBezTo>
                  <a:pt x="6262331" y="1698152"/>
                  <a:pt x="6258580" y="1701192"/>
                  <a:pt x="6255823" y="1704850"/>
                </a:cubicBezTo>
                <a:cubicBezTo>
                  <a:pt x="6200184" y="1694834"/>
                  <a:pt x="6155082" y="1716996"/>
                  <a:pt x="6098321" y="1721646"/>
                </a:cubicBezTo>
                <a:cubicBezTo>
                  <a:pt x="6036511" y="1734126"/>
                  <a:pt x="5902526" y="1770074"/>
                  <a:pt x="5880652" y="1779643"/>
                </a:cubicBezTo>
                <a:cubicBezTo>
                  <a:pt x="5862008" y="1784877"/>
                  <a:pt x="5777344" y="1786304"/>
                  <a:pt x="5785959" y="1775307"/>
                </a:cubicBezTo>
                <a:cubicBezTo>
                  <a:pt x="5732223" y="1803618"/>
                  <a:pt x="5707481" y="1784706"/>
                  <a:pt x="5643534" y="1802919"/>
                </a:cubicBezTo>
                <a:lnTo>
                  <a:pt x="5518799" y="1818312"/>
                </a:lnTo>
                <a:lnTo>
                  <a:pt x="5505014" y="1819259"/>
                </a:lnTo>
                <a:lnTo>
                  <a:pt x="5499949" y="1814490"/>
                </a:lnTo>
                <a:lnTo>
                  <a:pt x="5453307" y="1815450"/>
                </a:lnTo>
                <a:cubicBezTo>
                  <a:pt x="5433075" y="1827706"/>
                  <a:pt x="5395563" y="1821122"/>
                  <a:pt x="5364192" y="1826074"/>
                </a:cubicBezTo>
                <a:lnTo>
                  <a:pt x="5350380" y="1830891"/>
                </a:lnTo>
                <a:lnTo>
                  <a:pt x="5259633" y="1837160"/>
                </a:lnTo>
                <a:lnTo>
                  <a:pt x="5197513" y="1844718"/>
                </a:lnTo>
                <a:lnTo>
                  <a:pt x="5184170" y="1849402"/>
                </a:lnTo>
                <a:lnTo>
                  <a:pt x="5168852" y="1844846"/>
                </a:lnTo>
                <a:cubicBezTo>
                  <a:pt x="5166986" y="1843561"/>
                  <a:pt x="5165478" y="1842127"/>
                  <a:pt x="5164370" y="1840597"/>
                </a:cubicBezTo>
                <a:lnTo>
                  <a:pt x="5114927" y="1847827"/>
                </a:lnTo>
                <a:lnTo>
                  <a:pt x="5108970" y="1847935"/>
                </a:lnTo>
                <a:lnTo>
                  <a:pt x="5067961" y="1845917"/>
                </a:lnTo>
                <a:lnTo>
                  <a:pt x="5007075" y="1838626"/>
                </a:lnTo>
                <a:cubicBezTo>
                  <a:pt x="4987003" y="1833546"/>
                  <a:pt x="4969259" y="1814096"/>
                  <a:pt x="4944087" y="1823332"/>
                </a:cubicBezTo>
                <a:cubicBezTo>
                  <a:pt x="4949882" y="1812650"/>
                  <a:pt x="4914396" y="1826154"/>
                  <a:pt x="4907662" y="1816900"/>
                </a:cubicBezTo>
                <a:cubicBezTo>
                  <a:pt x="4903760" y="1809237"/>
                  <a:pt x="4892087" y="1811549"/>
                  <a:pt x="4882386" y="1809844"/>
                </a:cubicBezTo>
                <a:cubicBezTo>
                  <a:pt x="4874062" y="1802609"/>
                  <a:pt x="4826962" y="1801349"/>
                  <a:pt x="4811440" y="1804655"/>
                </a:cubicBezTo>
                <a:cubicBezTo>
                  <a:pt x="4768806" y="1818748"/>
                  <a:pt x="4725356" y="1790961"/>
                  <a:pt x="4691075" y="1801389"/>
                </a:cubicBezTo>
                <a:cubicBezTo>
                  <a:pt x="4663743" y="1799478"/>
                  <a:pt x="4655044" y="1795479"/>
                  <a:pt x="4647449" y="1793181"/>
                </a:cubicBezTo>
                <a:lnTo>
                  <a:pt x="4645504" y="1787606"/>
                </a:lnTo>
                <a:lnTo>
                  <a:pt x="4632229" y="1785815"/>
                </a:lnTo>
                <a:lnTo>
                  <a:pt x="4629273" y="1784355"/>
                </a:lnTo>
                <a:cubicBezTo>
                  <a:pt x="4623639" y="1781544"/>
                  <a:pt x="4617950" y="1778917"/>
                  <a:pt x="4611738" y="1776964"/>
                </a:cubicBezTo>
                <a:cubicBezTo>
                  <a:pt x="4601379" y="1800272"/>
                  <a:pt x="4557197" y="1764196"/>
                  <a:pt x="4560070" y="1785640"/>
                </a:cubicBezTo>
                <a:lnTo>
                  <a:pt x="4536503" y="1785334"/>
                </a:lnTo>
                <a:lnTo>
                  <a:pt x="4513724" y="1791996"/>
                </a:lnTo>
                <a:lnTo>
                  <a:pt x="4501513" y="1799835"/>
                </a:lnTo>
                <a:lnTo>
                  <a:pt x="4459076" y="1813003"/>
                </a:lnTo>
                <a:lnTo>
                  <a:pt x="4459810" y="1797886"/>
                </a:lnTo>
                <a:lnTo>
                  <a:pt x="4379064" y="1817177"/>
                </a:lnTo>
                <a:lnTo>
                  <a:pt x="4319209" y="1834833"/>
                </a:lnTo>
                <a:lnTo>
                  <a:pt x="4306907" y="1841641"/>
                </a:lnTo>
                <a:lnTo>
                  <a:pt x="4290981" y="1839677"/>
                </a:lnTo>
                <a:cubicBezTo>
                  <a:pt x="4288909" y="1838717"/>
                  <a:pt x="4287163" y="1837555"/>
                  <a:pt x="4285792" y="1836231"/>
                </a:cubicBezTo>
                <a:lnTo>
                  <a:pt x="4238372" y="1851480"/>
                </a:lnTo>
                <a:lnTo>
                  <a:pt x="4232517" y="1852567"/>
                </a:lnTo>
                <a:lnTo>
                  <a:pt x="4191732" y="1857328"/>
                </a:lnTo>
                <a:lnTo>
                  <a:pt x="4065532" y="1855477"/>
                </a:lnTo>
                <a:cubicBezTo>
                  <a:pt x="4069305" y="1844009"/>
                  <a:pt x="4036780" y="1863138"/>
                  <a:pt x="4028460" y="1855137"/>
                </a:cubicBezTo>
                <a:cubicBezTo>
                  <a:pt x="4023224" y="1848238"/>
                  <a:pt x="4012138" y="1852433"/>
                  <a:pt x="4002267" y="1852352"/>
                </a:cubicBezTo>
                <a:cubicBezTo>
                  <a:pt x="3992749" y="1846600"/>
                  <a:pt x="3946095" y="1853107"/>
                  <a:pt x="3931396" y="1858915"/>
                </a:cubicBezTo>
                <a:cubicBezTo>
                  <a:pt x="3891932" y="1879798"/>
                  <a:pt x="3844059" y="1859600"/>
                  <a:pt x="3812162" y="1875501"/>
                </a:cubicBezTo>
                <a:cubicBezTo>
                  <a:pt x="3784875" y="1878116"/>
                  <a:pt x="3775574" y="1875612"/>
                  <a:pt x="3767672" y="1874600"/>
                </a:cubicBezTo>
                <a:lnTo>
                  <a:pt x="3764741" y="1869433"/>
                </a:lnTo>
                <a:lnTo>
                  <a:pt x="3751332" y="1869854"/>
                </a:lnTo>
                <a:lnTo>
                  <a:pt x="3748155" y="1868903"/>
                </a:lnTo>
                <a:cubicBezTo>
                  <a:pt x="3742091" y="1867062"/>
                  <a:pt x="3736007" y="1865414"/>
                  <a:pt x="3729530" y="1864513"/>
                </a:cubicBezTo>
                <a:cubicBezTo>
                  <a:pt x="3723549" y="1889158"/>
                  <a:pt x="3673453" y="1860919"/>
                  <a:pt x="3680177" y="1881552"/>
                </a:cubicBezTo>
                <a:cubicBezTo>
                  <a:pt x="3643549" y="1880892"/>
                  <a:pt x="3599470" y="1913398"/>
                  <a:pt x="3567259" y="1893482"/>
                </a:cubicBezTo>
                <a:cubicBezTo>
                  <a:pt x="3512865" y="1897927"/>
                  <a:pt x="3463644" y="1898121"/>
                  <a:pt x="3405770" y="1904591"/>
                </a:cubicBezTo>
                <a:cubicBezTo>
                  <a:pt x="3361027" y="1917619"/>
                  <a:pt x="3312439" y="1902759"/>
                  <a:pt x="3280097" y="1919610"/>
                </a:cubicBezTo>
                <a:cubicBezTo>
                  <a:pt x="3228353" y="1917339"/>
                  <a:pt x="3163854" y="1927961"/>
                  <a:pt x="3123424" y="1952930"/>
                </a:cubicBezTo>
                <a:cubicBezTo>
                  <a:pt x="3067921" y="1955455"/>
                  <a:pt x="3058626" y="1970554"/>
                  <a:pt x="3009910" y="1957866"/>
                </a:cubicBezTo>
                <a:cubicBezTo>
                  <a:pt x="3005875" y="1961558"/>
                  <a:pt x="3001138" y="1964570"/>
                  <a:pt x="2995934" y="1967085"/>
                </a:cubicBezTo>
                <a:lnTo>
                  <a:pt x="2980071" y="1972988"/>
                </a:lnTo>
                <a:lnTo>
                  <a:pt x="2978094" y="1972369"/>
                </a:lnTo>
                <a:lnTo>
                  <a:pt x="2942858" y="1981367"/>
                </a:lnTo>
                <a:lnTo>
                  <a:pt x="2875436" y="1996977"/>
                </a:lnTo>
                <a:lnTo>
                  <a:pt x="2874892" y="1996085"/>
                </a:lnTo>
                <a:cubicBezTo>
                  <a:pt x="2872808" y="1994277"/>
                  <a:pt x="2869648" y="1993306"/>
                  <a:pt x="2864145" y="1994061"/>
                </a:cubicBezTo>
                <a:cubicBezTo>
                  <a:pt x="2872218" y="1978115"/>
                  <a:pt x="2860603" y="1988862"/>
                  <a:pt x="2843662" y="1992498"/>
                </a:cubicBezTo>
                <a:cubicBezTo>
                  <a:pt x="2852423" y="1968542"/>
                  <a:pt x="2804535" y="1987804"/>
                  <a:pt x="2796128" y="1976403"/>
                </a:cubicBezTo>
                <a:cubicBezTo>
                  <a:pt x="2783487" y="1979614"/>
                  <a:pt x="2770278" y="1982573"/>
                  <a:pt x="2756784" y="1985116"/>
                </a:cubicBezTo>
                <a:lnTo>
                  <a:pt x="2748833" y="1986323"/>
                </a:lnTo>
                <a:cubicBezTo>
                  <a:pt x="2748775" y="1986256"/>
                  <a:pt x="2748719" y="1986188"/>
                  <a:pt x="2748661" y="1986122"/>
                </a:cubicBezTo>
                <a:cubicBezTo>
                  <a:pt x="2746906" y="1985902"/>
                  <a:pt x="2744280" y="1986117"/>
                  <a:pt x="2740251" y="1986946"/>
                </a:cubicBezTo>
                <a:lnTo>
                  <a:pt x="2718916" y="1990867"/>
                </a:lnTo>
                <a:lnTo>
                  <a:pt x="2713522" y="1990173"/>
                </a:lnTo>
                <a:lnTo>
                  <a:pt x="2680597" y="1984996"/>
                </a:lnTo>
                <a:cubicBezTo>
                  <a:pt x="2658416" y="1985461"/>
                  <a:pt x="2612251" y="1988312"/>
                  <a:pt x="2578178" y="1990531"/>
                </a:cubicBezTo>
                <a:cubicBezTo>
                  <a:pt x="2545413" y="1998704"/>
                  <a:pt x="2513846" y="1994934"/>
                  <a:pt x="2476147" y="1998305"/>
                </a:cubicBezTo>
                <a:cubicBezTo>
                  <a:pt x="2437134" y="2013637"/>
                  <a:pt x="2413847" y="1999542"/>
                  <a:pt x="2373568" y="2003219"/>
                </a:cubicBezTo>
                <a:cubicBezTo>
                  <a:pt x="2341422" y="2024631"/>
                  <a:pt x="2342856" y="1992997"/>
                  <a:pt x="2321399" y="1989467"/>
                </a:cubicBezTo>
                <a:lnTo>
                  <a:pt x="2315525" y="1989708"/>
                </a:lnTo>
                <a:lnTo>
                  <a:pt x="2300792" y="1994290"/>
                </a:lnTo>
                <a:lnTo>
                  <a:pt x="2295469" y="1996659"/>
                </a:lnTo>
                <a:cubicBezTo>
                  <a:pt x="2291722" y="1998049"/>
                  <a:pt x="2289127" y="1998665"/>
                  <a:pt x="2287219" y="1998750"/>
                </a:cubicBezTo>
                <a:lnTo>
                  <a:pt x="2286948" y="1998596"/>
                </a:lnTo>
                <a:lnTo>
                  <a:pt x="2243069" y="2015111"/>
                </a:lnTo>
                <a:cubicBezTo>
                  <a:pt x="2229030" y="2006206"/>
                  <a:pt x="2188966" y="2031217"/>
                  <a:pt x="2186609" y="2008263"/>
                </a:cubicBezTo>
                <a:cubicBezTo>
                  <a:pt x="2170936" y="2014251"/>
                  <a:pt x="2164097" y="2025782"/>
                  <a:pt x="2164831" y="2010143"/>
                </a:cubicBezTo>
                <a:cubicBezTo>
                  <a:pt x="2159536" y="2011705"/>
                  <a:pt x="2155830" y="2011340"/>
                  <a:pt x="2152836" y="2010048"/>
                </a:cubicBezTo>
                <a:lnTo>
                  <a:pt x="2117102" y="2023004"/>
                </a:lnTo>
                <a:lnTo>
                  <a:pt x="2111935" y="2023163"/>
                </a:lnTo>
                <a:lnTo>
                  <a:pt x="2089991" y="2034193"/>
                </a:lnTo>
                <a:lnTo>
                  <a:pt x="2058061" y="2047942"/>
                </a:lnTo>
                <a:lnTo>
                  <a:pt x="2055737" y="2047704"/>
                </a:lnTo>
                <a:lnTo>
                  <a:pt x="2042244" y="2055560"/>
                </a:lnTo>
                <a:cubicBezTo>
                  <a:pt x="2038090" y="2058656"/>
                  <a:pt x="1978623" y="2070285"/>
                  <a:pt x="1976224" y="2074257"/>
                </a:cubicBezTo>
                <a:cubicBezTo>
                  <a:pt x="1920172" y="2070662"/>
                  <a:pt x="1933546" y="2089824"/>
                  <a:pt x="1877728" y="2101004"/>
                </a:cubicBezTo>
                <a:cubicBezTo>
                  <a:pt x="1839146" y="2101989"/>
                  <a:pt x="1818769" y="2108983"/>
                  <a:pt x="1759056" y="2125608"/>
                </a:cubicBezTo>
                <a:cubicBezTo>
                  <a:pt x="1719091" y="2137539"/>
                  <a:pt x="1691494" y="2161097"/>
                  <a:pt x="1637948" y="2172597"/>
                </a:cubicBezTo>
                <a:cubicBezTo>
                  <a:pt x="1587306" y="2207053"/>
                  <a:pt x="1496241" y="2208973"/>
                  <a:pt x="1434549" y="2234522"/>
                </a:cubicBezTo>
                <a:cubicBezTo>
                  <a:pt x="1402655" y="2224964"/>
                  <a:pt x="1409212" y="2231152"/>
                  <a:pt x="1398481" y="2237074"/>
                </a:cubicBezTo>
                <a:cubicBezTo>
                  <a:pt x="1398456" y="2237082"/>
                  <a:pt x="1398432" y="2237089"/>
                  <a:pt x="1398407" y="2237095"/>
                </a:cubicBezTo>
                <a:lnTo>
                  <a:pt x="1370962" y="2237474"/>
                </a:lnTo>
                <a:lnTo>
                  <a:pt x="1356367" y="2235089"/>
                </a:lnTo>
                <a:cubicBezTo>
                  <a:pt x="1346056" y="2233320"/>
                  <a:pt x="1335986" y="2231930"/>
                  <a:pt x="1324828" y="2231968"/>
                </a:cubicBezTo>
                <a:lnTo>
                  <a:pt x="1297744" y="2235849"/>
                </a:lnTo>
                <a:lnTo>
                  <a:pt x="1286236" y="2233135"/>
                </a:lnTo>
                <a:lnTo>
                  <a:pt x="1283504" y="2233797"/>
                </a:lnTo>
                <a:lnTo>
                  <a:pt x="1279765" y="2229639"/>
                </a:lnTo>
                <a:cubicBezTo>
                  <a:pt x="1260110" y="2221111"/>
                  <a:pt x="1209850" y="2211602"/>
                  <a:pt x="1195347" y="2212354"/>
                </a:cubicBezTo>
                <a:cubicBezTo>
                  <a:pt x="1171903" y="2216875"/>
                  <a:pt x="1033292" y="2222456"/>
                  <a:pt x="970251" y="2221029"/>
                </a:cubicBezTo>
                <a:cubicBezTo>
                  <a:pt x="913858" y="2213074"/>
                  <a:pt x="864984" y="2224767"/>
                  <a:pt x="812914" y="2202752"/>
                </a:cubicBezTo>
                <a:cubicBezTo>
                  <a:pt x="809419" y="2205714"/>
                  <a:pt x="805091" y="2207855"/>
                  <a:pt x="800195" y="2209407"/>
                </a:cubicBezTo>
                <a:lnTo>
                  <a:pt x="784978" y="2212360"/>
                </a:lnTo>
                <a:lnTo>
                  <a:pt x="681987" y="2216757"/>
                </a:lnTo>
                <a:lnTo>
                  <a:pt x="669923" y="2211682"/>
                </a:lnTo>
                <a:cubicBezTo>
                  <a:pt x="675432" y="2197125"/>
                  <a:pt x="665394" y="2205767"/>
                  <a:pt x="648680" y="2206229"/>
                </a:cubicBezTo>
                <a:cubicBezTo>
                  <a:pt x="653511" y="2183723"/>
                  <a:pt x="607806" y="2194090"/>
                  <a:pt x="597225" y="2180999"/>
                </a:cubicBezTo>
                <a:cubicBezTo>
                  <a:pt x="584838" y="2181847"/>
                  <a:pt x="571827" y="2182333"/>
                  <a:pt x="558449" y="2182346"/>
                </a:cubicBezTo>
                <a:lnTo>
                  <a:pt x="550517" y="2182060"/>
                </a:lnTo>
                <a:lnTo>
                  <a:pt x="550309" y="2181825"/>
                </a:lnTo>
                <a:cubicBezTo>
                  <a:pt x="548471" y="2181269"/>
                  <a:pt x="545824" y="2180990"/>
                  <a:pt x="541836" y="2181063"/>
                </a:cubicBezTo>
                <a:lnTo>
                  <a:pt x="536057" y="2181537"/>
                </a:lnTo>
                <a:lnTo>
                  <a:pt x="520671" y="2180980"/>
                </a:lnTo>
                <a:lnTo>
                  <a:pt x="515024" y="2179258"/>
                </a:lnTo>
                <a:lnTo>
                  <a:pt x="512278" y="2176369"/>
                </a:lnTo>
                <a:lnTo>
                  <a:pt x="480419" y="2167807"/>
                </a:lnTo>
                <a:cubicBezTo>
                  <a:pt x="458012" y="2174781"/>
                  <a:pt x="449332" y="2162566"/>
                  <a:pt x="413835" y="2156783"/>
                </a:cubicBezTo>
                <a:cubicBezTo>
                  <a:pt x="401959" y="2163765"/>
                  <a:pt x="389622" y="2160522"/>
                  <a:pt x="376513" y="2154014"/>
                </a:cubicBezTo>
                <a:cubicBezTo>
                  <a:pt x="344376" y="2156059"/>
                  <a:pt x="311403" y="2146283"/>
                  <a:pt x="273386" y="2142551"/>
                </a:cubicBezTo>
                <a:cubicBezTo>
                  <a:pt x="236093" y="2150634"/>
                  <a:pt x="209811" y="2132011"/>
                  <a:pt x="169207" y="2128100"/>
                </a:cubicBezTo>
                <a:lnTo>
                  <a:pt x="93149" y="2105324"/>
                </a:lnTo>
                <a:lnTo>
                  <a:pt x="88109" y="2106704"/>
                </a:lnTo>
                <a:cubicBezTo>
                  <a:pt x="84511" y="2107398"/>
                  <a:pt x="81960" y="2107528"/>
                  <a:pt x="80022" y="2107254"/>
                </a:cubicBezTo>
                <a:lnTo>
                  <a:pt x="79717" y="2107046"/>
                </a:lnTo>
                <a:lnTo>
                  <a:pt x="72352" y="2107991"/>
                </a:lnTo>
                <a:cubicBezTo>
                  <a:pt x="60160" y="2110089"/>
                  <a:pt x="48530" y="2112610"/>
                  <a:pt x="37645" y="2115401"/>
                </a:cubicBezTo>
                <a:cubicBezTo>
                  <a:pt x="29688" y="2109582"/>
                  <a:pt x="16534" y="2111084"/>
                  <a:pt x="4572" y="2111091"/>
                </a:cubicBezTo>
                <a:lnTo>
                  <a:pt x="0" y="2110468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C08E1-E112-C029-45BD-C125139BA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7" y="741082"/>
            <a:ext cx="9274512" cy="94960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electricity?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3501A971-CEBD-4E4B-8529-3BB4F4100C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60460" y="6189260"/>
            <a:ext cx="7831541" cy="668740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A9DAB-3431-283A-D35E-7C7AADA0314A}"/>
              </a:ext>
            </a:extLst>
          </p:cNvPr>
          <p:cNvSpPr>
            <a:spLocks/>
          </p:cNvSpPr>
          <p:nvPr/>
        </p:nvSpPr>
        <p:spPr>
          <a:xfrm>
            <a:off x="1094805" y="2110469"/>
            <a:ext cx="4812661" cy="4041515"/>
          </a:xfrm>
          <a:prstGeom prst="rect">
            <a:avLst/>
          </a:prstGeom>
        </p:spPr>
        <p:txBody>
          <a:bodyPr/>
          <a:lstStyle/>
          <a:p>
            <a:pPr defTabSz="841248"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Water in a Pipe</a:t>
            </a:r>
            <a:endParaRPr lang="en-US" sz="36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8D6A0C-860D-24A5-0EFC-95895FA1D1AF}"/>
              </a:ext>
            </a:extLst>
          </p:cNvPr>
          <p:cNvSpPr>
            <a:spLocks/>
          </p:cNvSpPr>
          <p:nvPr/>
        </p:nvSpPr>
        <p:spPr>
          <a:xfrm>
            <a:off x="6049014" y="2110469"/>
            <a:ext cx="4812661" cy="4041515"/>
          </a:xfrm>
          <a:prstGeom prst="rect">
            <a:avLst/>
          </a:prstGeom>
        </p:spPr>
        <p:txBody>
          <a:bodyPr/>
          <a:lstStyle/>
          <a:p>
            <a:pPr defTabSz="841248">
              <a:spcAft>
                <a:spcPts val="600"/>
              </a:spcAft>
            </a:pPr>
            <a:r>
              <a:rPr lang="en-US" sz="3600" kern="120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Electricity</a:t>
            </a:r>
            <a:endParaRPr lang="en-US" sz="360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6F912D-70E7-87F0-92D8-99D13B617A7B}"/>
              </a:ext>
            </a:extLst>
          </p:cNvPr>
          <p:cNvSpPr/>
          <p:nvPr/>
        </p:nvSpPr>
        <p:spPr>
          <a:xfrm>
            <a:off x="1309959" y="3039147"/>
            <a:ext cx="254788" cy="28281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5722AB-F171-B9BF-A825-E2D9E643C5FB}"/>
              </a:ext>
            </a:extLst>
          </p:cNvPr>
          <p:cNvSpPr/>
          <p:nvPr/>
        </p:nvSpPr>
        <p:spPr>
          <a:xfrm rot="5400000">
            <a:off x="2596638" y="1750876"/>
            <a:ext cx="254788" cy="28281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8715E57-2C5C-3C97-A3E9-A03602B28672}"/>
              </a:ext>
            </a:extLst>
          </p:cNvPr>
          <p:cNvSpPr/>
          <p:nvPr/>
        </p:nvSpPr>
        <p:spPr>
          <a:xfrm>
            <a:off x="1050925" y="4028514"/>
            <a:ext cx="772857" cy="77285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E7EDB8C-A50B-5962-5822-05430159ABF3}"/>
              </a:ext>
            </a:extLst>
          </p:cNvPr>
          <p:cNvSpPr/>
          <p:nvPr/>
        </p:nvSpPr>
        <p:spPr>
          <a:xfrm rot="10800000">
            <a:off x="3883317" y="3039147"/>
            <a:ext cx="254788" cy="28281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8769D9-1DE8-2C52-B58F-F94E303E29A4}"/>
              </a:ext>
            </a:extLst>
          </p:cNvPr>
          <p:cNvSpPr/>
          <p:nvPr/>
        </p:nvSpPr>
        <p:spPr>
          <a:xfrm rot="5400000">
            <a:off x="2596638" y="4325827"/>
            <a:ext cx="254788" cy="282814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E6E60A-3050-B476-5266-771A64A03E42}"/>
              </a:ext>
            </a:extLst>
          </p:cNvPr>
          <p:cNvSpPr/>
          <p:nvPr/>
        </p:nvSpPr>
        <p:spPr>
          <a:xfrm>
            <a:off x="3624282" y="4242195"/>
            <a:ext cx="772857" cy="3454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F89C85-C752-DD40-BC54-9AA35BF9637A}"/>
              </a:ext>
            </a:extLst>
          </p:cNvPr>
          <p:cNvSpPr txBox="1"/>
          <p:nvPr/>
        </p:nvSpPr>
        <p:spPr>
          <a:xfrm>
            <a:off x="1730991" y="3361842"/>
            <a:ext cx="1045479" cy="1010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Pump</a:t>
            </a:r>
          </a:p>
          <a:p>
            <a:pPr defTabSz="841248">
              <a:spcAft>
                <a:spcPts val="600"/>
              </a:spcAft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ΔP=12psi</a:t>
            </a:r>
          </a:p>
          <a:p>
            <a:pPr defTabSz="841248">
              <a:spcAft>
                <a:spcPts val="600"/>
              </a:spcAft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Q=3gpm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486F8E-03AC-F9DD-0E0F-35A858FF6141}"/>
              </a:ext>
            </a:extLst>
          </p:cNvPr>
          <p:cNvSpPr txBox="1"/>
          <p:nvPr/>
        </p:nvSpPr>
        <p:spPr>
          <a:xfrm>
            <a:off x="4441019" y="3897013"/>
            <a:ext cx="1045479" cy="1010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Orifice</a:t>
            </a:r>
          </a:p>
          <a:p>
            <a:pPr defTabSz="841248">
              <a:spcAft>
                <a:spcPts val="600"/>
              </a:spcAft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ΔP=12psi</a:t>
            </a:r>
          </a:p>
          <a:p>
            <a:pPr defTabSz="841248">
              <a:spcAft>
                <a:spcPts val="600"/>
              </a:spcAft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Q=3gpm</a:t>
            </a:r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C46C9FB-E2BE-4FED-1DC5-EDF507D2E4BC}"/>
              </a:ext>
            </a:extLst>
          </p:cNvPr>
          <p:cNvCxnSpPr/>
          <p:nvPr/>
        </p:nvCxnSpPr>
        <p:spPr>
          <a:xfrm>
            <a:off x="6550097" y="3037555"/>
            <a:ext cx="29980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755E70-F23A-B004-8AC4-2522BE0A43DD}"/>
              </a:ext>
            </a:extLst>
          </p:cNvPr>
          <p:cNvCxnSpPr>
            <a:cxnSpLocks/>
          </p:cNvCxnSpPr>
          <p:nvPr/>
        </p:nvCxnSpPr>
        <p:spPr>
          <a:xfrm>
            <a:off x="6550097" y="3037555"/>
            <a:ext cx="0" cy="2702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ADD52BF-2255-4616-9817-340BA77CB733}"/>
              </a:ext>
            </a:extLst>
          </p:cNvPr>
          <p:cNvCxnSpPr/>
          <p:nvPr/>
        </p:nvCxnSpPr>
        <p:spPr>
          <a:xfrm>
            <a:off x="6550097" y="5739899"/>
            <a:ext cx="29980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3B71E64-1781-C694-413F-80A5552673A6}"/>
              </a:ext>
            </a:extLst>
          </p:cNvPr>
          <p:cNvCxnSpPr>
            <a:cxnSpLocks/>
            <a:endCxn id="41" idx="1"/>
          </p:cNvCxnSpPr>
          <p:nvPr/>
        </p:nvCxnSpPr>
        <p:spPr>
          <a:xfrm>
            <a:off x="9546686" y="3037555"/>
            <a:ext cx="707" cy="8968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04B9AD5-189F-F2D2-A2D8-A2E337673C66}"/>
              </a:ext>
            </a:extLst>
          </p:cNvPr>
          <p:cNvCxnSpPr>
            <a:cxnSpLocks/>
            <a:stCxn id="41" idx="3"/>
          </p:cNvCxnSpPr>
          <p:nvPr/>
        </p:nvCxnSpPr>
        <p:spPr>
          <a:xfrm flipH="1">
            <a:off x="9541024" y="4707260"/>
            <a:ext cx="6369" cy="10326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0173482D-FF14-9343-95EE-60A3F9A39328}"/>
              </a:ext>
            </a:extLst>
          </p:cNvPr>
          <p:cNvSpPr/>
          <p:nvPr/>
        </p:nvSpPr>
        <p:spPr>
          <a:xfrm>
            <a:off x="6166500" y="3981744"/>
            <a:ext cx="772857" cy="772857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F30097B-052D-7BF8-A00C-0E92E4CD1036}"/>
              </a:ext>
            </a:extLst>
          </p:cNvPr>
          <p:cNvSpPr/>
          <p:nvPr/>
        </p:nvSpPr>
        <p:spPr>
          <a:xfrm rot="5400000">
            <a:off x="9160965" y="4148083"/>
            <a:ext cx="772857" cy="34549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BE3F58F-34B5-5359-9681-8BD457D5E415}"/>
              </a:ext>
            </a:extLst>
          </p:cNvPr>
          <p:cNvSpPr txBox="1"/>
          <p:nvPr/>
        </p:nvSpPr>
        <p:spPr>
          <a:xfrm>
            <a:off x="6781461" y="3140867"/>
            <a:ext cx="1556965" cy="1010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Voltage Source</a:t>
            </a:r>
          </a:p>
          <a:p>
            <a:pPr defTabSz="841248">
              <a:spcAft>
                <a:spcPts val="600"/>
              </a:spcAft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ΔV=12 Volts</a:t>
            </a:r>
          </a:p>
          <a:p>
            <a:pPr defTabSz="841248">
              <a:spcAft>
                <a:spcPts val="600"/>
              </a:spcAft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I=3 Amps</a:t>
            </a:r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C0565A3-E45A-0086-D7B5-E748B67286AF}"/>
              </a:ext>
            </a:extLst>
          </p:cNvPr>
          <p:cNvSpPr txBox="1"/>
          <p:nvPr/>
        </p:nvSpPr>
        <p:spPr>
          <a:xfrm>
            <a:off x="9867101" y="3815500"/>
            <a:ext cx="1277657" cy="10106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41248">
              <a:spcAft>
                <a:spcPts val="600"/>
              </a:spcAft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Resistor</a:t>
            </a:r>
          </a:p>
          <a:p>
            <a:pPr defTabSz="841248">
              <a:spcAft>
                <a:spcPts val="600"/>
              </a:spcAft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ΔV=12 Volts</a:t>
            </a:r>
          </a:p>
          <a:p>
            <a:pPr defTabSz="841248">
              <a:spcAft>
                <a:spcPts val="600"/>
              </a:spcAft>
            </a:pPr>
            <a:r>
              <a:rPr lang="en-US" sz="1656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I=3 Amps</a:t>
            </a:r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A2002EB0-81D0-6451-5FA1-8D47B7F8BAD7}"/>
              </a:ext>
            </a:extLst>
          </p:cNvPr>
          <p:cNvSpPr/>
          <p:nvPr/>
        </p:nvSpPr>
        <p:spPr>
          <a:xfrm>
            <a:off x="7635240" y="367083"/>
            <a:ext cx="4033540" cy="1715156"/>
          </a:xfrm>
          <a:prstGeom prst="roundRect">
            <a:avLst>
              <a:gd name="adj" fmla="val 1826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>
                <a:solidFill>
                  <a:schemeClr val="tx2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We can think of Voltage and Pressure as equivalents, Current and Flow as equivalents, and line resistance devices as equivalents</a:t>
            </a:r>
          </a:p>
        </p:txBody>
      </p:sp>
    </p:spTree>
    <p:extLst>
      <p:ext uri="{BB962C8B-B14F-4D97-AF65-F5344CB8AC3E}">
        <p14:creationId xmlns:p14="http://schemas.microsoft.com/office/powerpoint/2010/main" val="5042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611672-A233-9334-3D9E-C89B812F0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2153" b="357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E7672C-21B1-533E-D178-7279E8D0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Circuit Analysis Techniques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F4A968A-B2CE-D03B-54E4-74BF83A98118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6900274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51126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B0219-2A1F-DBD3-8744-DE12283F5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Kirchhoff’s Voltage Law (KVL)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45196-6CA8-7429-AF11-786CA55486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The sum of the individual voltage differences in a loop are equal to zero</a:t>
            </a:r>
          </a:p>
          <a:p>
            <a:r>
              <a:rPr lang="en-US"/>
              <a:t>Can think of it like an energy balance equation. What comes in must go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85FD14-0F60-F565-EEEF-691135DEB1BD}"/>
                  </a:ext>
                </a:extLst>
              </p:cNvPr>
              <p:cNvSpPr txBox="1"/>
              <p:nvPr/>
            </p:nvSpPr>
            <p:spPr>
              <a:xfrm>
                <a:off x="7682023" y="2422891"/>
                <a:ext cx="2914901" cy="2012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</m:nary>
                    </m:oMath>
                  </m:oMathPara>
                </a14:m>
                <a:endParaRPr lang="en-US" sz="540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185FD14-0F60-F565-EEEF-691135DEB1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2023" y="2422891"/>
                <a:ext cx="2914901" cy="2012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910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8CAC-24F4-966A-A06F-4999176CF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KVL Example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62AA8-DB53-6B90-4516-1EE883719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990" y="1690688"/>
            <a:ext cx="7690020" cy="4383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4BDEE-1A0F-F530-76B2-A7217AD93222}"/>
              </a:ext>
            </a:extLst>
          </p:cNvPr>
          <p:cNvSpPr txBox="1"/>
          <p:nvPr/>
        </p:nvSpPr>
        <p:spPr>
          <a:xfrm>
            <a:off x="5092993" y="2844225"/>
            <a:ext cx="1531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I</a:t>
            </a:r>
            <a:r>
              <a:rPr lang="en-US" sz="1600"/>
              <a:t>1</a:t>
            </a:r>
            <a:r>
              <a:rPr lang="en-US" sz="3200"/>
              <a:t>R</a:t>
            </a:r>
            <a:r>
              <a:rPr lang="en-US" sz="1600"/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23C39F-141E-AC84-77BF-622569B34775}"/>
              </a:ext>
            </a:extLst>
          </p:cNvPr>
          <p:cNvSpPr txBox="1"/>
          <p:nvPr/>
        </p:nvSpPr>
        <p:spPr>
          <a:xfrm>
            <a:off x="6914706" y="3717547"/>
            <a:ext cx="54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/>
              <a:t>v</a:t>
            </a:r>
            <a:r>
              <a:rPr lang="en-US" sz="1600" err="1"/>
              <a:t>D</a:t>
            </a:r>
            <a:endParaRPr lang="en-US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D3B10F-744C-68BB-90CF-8EDB3D40CFCF}"/>
              </a:ext>
            </a:extLst>
          </p:cNvPr>
          <p:cNvSpPr txBox="1"/>
          <p:nvPr/>
        </p:nvSpPr>
        <p:spPr>
          <a:xfrm>
            <a:off x="4033496" y="3717546"/>
            <a:ext cx="549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v</a:t>
            </a:r>
            <a:r>
              <a:rPr lang="en-US" sz="160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2795E7-EFB9-A582-89B5-A97525E0BC4F}"/>
                  </a:ext>
                </a:extLst>
              </p:cNvPr>
              <p:cNvSpPr txBox="1"/>
              <p:nvPr/>
            </p:nvSpPr>
            <p:spPr>
              <a:xfrm>
                <a:off x="1866065" y="6000432"/>
                <a:ext cx="798494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0=+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0=−</m:t>
                      </m:r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B2795E7-EFB9-A582-89B5-A97525E0B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6065" y="6000432"/>
                <a:ext cx="7984943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1317C0DE-A7C7-234A-DD9E-8A722A5597FE}"/>
              </a:ext>
            </a:extLst>
          </p:cNvPr>
          <p:cNvGrpSpPr/>
          <p:nvPr/>
        </p:nvGrpSpPr>
        <p:grpSpPr>
          <a:xfrm>
            <a:off x="4888725" y="3607811"/>
            <a:ext cx="1745280" cy="1477800"/>
            <a:chOff x="4888725" y="3607811"/>
            <a:chExt cx="1745280" cy="147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5FD3129-1C8E-1CEF-32C4-0176DA777C28}"/>
                    </a:ext>
                  </a:extLst>
                </p14:cNvPr>
                <p14:cNvContentPartPr/>
                <p14:nvPr/>
              </p14:nvContentPartPr>
              <p14:xfrm>
                <a:off x="4888725" y="3607811"/>
                <a:ext cx="1745280" cy="1477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5FD3129-1C8E-1CEF-32C4-0176DA777C2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870725" y="3589811"/>
                  <a:ext cx="1780920" cy="151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C2279E-E17D-FBF0-4600-5FE0CF4D7A7C}"/>
                    </a:ext>
                  </a:extLst>
                </p14:cNvPr>
                <p14:cNvContentPartPr/>
                <p14:nvPr/>
              </p14:nvContentPartPr>
              <p14:xfrm>
                <a:off x="5654445" y="4234571"/>
                <a:ext cx="20520" cy="318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C2279E-E17D-FBF0-4600-5FE0CF4D7A7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36445" y="4216571"/>
                  <a:ext cx="56160" cy="35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BA8BE7E-9F0E-3ABD-3BF0-78835B940328}"/>
              </a:ext>
            </a:extLst>
          </p:cNvPr>
          <p:cNvGrpSpPr/>
          <p:nvPr/>
        </p:nvGrpSpPr>
        <p:grpSpPr>
          <a:xfrm>
            <a:off x="818925" y="6124211"/>
            <a:ext cx="657360" cy="500760"/>
            <a:chOff x="818925" y="6124211"/>
            <a:chExt cx="65736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CEB97A76-91AA-BD81-363B-1592CE64C7D6}"/>
                    </a:ext>
                  </a:extLst>
                </p14:cNvPr>
                <p14:cNvContentPartPr/>
                <p14:nvPr/>
              </p14:nvContentPartPr>
              <p14:xfrm>
                <a:off x="818925" y="6124211"/>
                <a:ext cx="657360" cy="500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CEB97A76-91AA-BD81-363B-1592CE64C7D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00925" y="6106224"/>
                  <a:ext cx="693000" cy="53637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DB416A7-AFE5-32B6-B88B-FC5A570404D3}"/>
                    </a:ext>
                  </a:extLst>
                </p14:cNvPr>
                <p14:cNvContentPartPr/>
                <p14:nvPr/>
              </p14:nvContentPartPr>
              <p14:xfrm>
                <a:off x="1105485" y="6306011"/>
                <a:ext cx="360" cy="190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DB416A7-AFE5-32B6-B88B-FC5A570404D3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7485" y="6287977"/>
                  <a:ext cx="36000" cy="226507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35194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1" name="Rectangle 106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9425A-E66A-7A66-C63C-FA01A69D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Measure Circuit Properties</a:t>
            </a:r>
          </a:p>
        </p:txBody>
      </p:sp>
      <p:sp>
        <p:nvSpPr>
          <p:cNvPr id="106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963FE6-487C-82CC-5BA8-88F60D00A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990" y="2057113"/>
            <a:ext cx="7690020" cy="438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13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2" name="Rectangle 2071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9425A-E66A-7A66-C63C-FA01A69D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How to Measure Circuit Properties</a:t>
            </a:r>
          </a:p>
        </p:txBody>
      </p:sp>
      <p:sp>
        <p:nvSpPr>
          <p:cNvPr id="2074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BE154-1315-3257-600B-CBEBB5255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Current Measurement:</a:t>
            </a:r>
          </a:p>
          <a:p>
            <a:pPr lvl="1"/>
            <a:r>
              <a:rPr lang="en-US" sz="2200"/>
              <a:t>Connect in series with the circuit</a:t>
            </a:r>
          </a:p>
          <a:p>
            <a:pPr lvl="1"/>
            <a:endParaRPr lang="en-US" sz="22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7CEC43-5F4B-ECCE-EF8E-3D64CA575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625403"/>
            <a:ext cx="6903720" cy="360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0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6" name="Rectangle 2065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9425A-E66A-7A66-C63C-FA01A69DB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3800"/>
              <a:t>How to Measure Circuit Properties</a:t>
            </a:r>
          </a:p>
        </p:txBody>
      </p:sp>
      <p:sp>
        <p:nvSpPr>
          <p:cNvPr id="206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BE154-1315-3257-600B-CBEBB5255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/>
              <a:t>Current Measurement:</a:t>
            </a:r>
          </a:p>
          <a:p>
            <a:pPr lvl="1"/>
            <a:r>
              <a:rPr lang="en-US" sz="2200"/>
              <a:t>Connect in series with the circuit</a:t>
            </a:r>
          </a:p>
          <a:p>
            <a:pPr lvl="1"/>
            <a:endParaRPr lang="en-US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51632C-7452-E89E-5067-483A71DAD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6" y="1202550"/>
            <a:ext cx="6903720" cy="445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811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feaf729-43a1-4585-9953-71e51acc065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A4ED026DB2743B036259EDD5E6DB6" ma:contentTypeVersion="17" ma:contentTypeDescription="Create a new document." ma:contentTypeScope="" ma:versionID="92cf0b72799c0213da8a398a8d0305ef">
  <xsd:schema xmlns:xsd="http://www.w3.org/2001/XMLSchema" xmlns:xs="http://www.w3.org/2001/XMLSchema" xmlns:p="http://schemas.microsoft.com/office/2006/metadata/properties" xmlns:ns3="dfeaf729-43a1-4585-9953-71e51acc0659" xmlns:ns4="505f0b87-c33d-4ae6-af12-22cc5ad69663" targetNamespace="http://schemas.microsoft.com/office/2006/metadata/properties" ma:root="true" ma:fieldsID="2b0c98691dd6bdd145efc65bb9b2bd9d" ns3:_="" ns4:_="">
    <xsd:import namespace="dfeaf729-43a1-4585-9953-71e51acc0659"/>
    <xsd:import namespace="505f0b87-c33d-4ae6-af12-22cc5ad6966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eaf729-43a1-4585-9953-71e51acc06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5f0b87-c33d-4ae6-af12-22cc5ad6966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5874A1-1157-426F-A0D6-1A9FF739AEB9}">
  <ds:schemaRefs>
    <ds:schemaRef ds:uri="505f0b87-c33d-4ae6-af12-22cc5ad69663"/>
    <ds:schemaRef ds:uri="dfeaf729-43a1-4585-9953-71e51acc065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D13B4A6-9281-4D24-AF26-6CD0F3146488}">
  <ds:schemaRefs>
    <ds:schemaRef ds:uri="505f0b87-c33d-4ae6-af12-22cc5ad69663"/>
    <ds:schemaRef ds:uri="dfeaf729-43a1-4585-9953-71e51acc065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F3A02E8-370F-4F2E-81BB-FFC7C90831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842</Words>
  <Application>Microsoft Office PowerPoint</Application>
  <PresentationFormat>Widescreen</PresentationFormat>
  <Paragraphs>130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ADLaM Display</vt:lpstr>
      <vt:lpstr>Aharoni</vt:lpstr>
      <vt:lpstr>Aptos</vt:lpstr>
      <vt:lpstr>Aptos Display</vt:lpstr>
      <vt:lpstr>Arial</vt:lpstr>
      <vt:lpstr>Calibri</vt:lpstr>
      <vt:lpstr>Cambria Math</vt:lpstr>
      <vt:lpstr>Office Theme</vt:lpstr>
      <vt:lpstr>Pre-Intro to Circuits and Electronics</vt:lpstr>
      <vt:lpstr>Table of Contents</vt:lpstr>
      <vt:lpstr>What is electricity?</vt:lpstr>
      <vt:lpstr>Circuit Analysis Techniques</vt:lpstr>
      <vt:lpstr>Kirchhoff’s Voltage Law (KVL)</vt:lpstr>
      <vt:lpstr>KVL Example</vt:lpstr>
      <vt:lpstr>How to Measure Circuit Properties</vt:lpstr>
      <vt:lpstr>How to Measure Circuit Properties</vt:lpstr>
      <vt:lpstr>How to Measure Circuit Properties</vt:lpstr>
      <vt:lpstr>How to Measure Circuit Properties</vt:lpstr>
      <vt:lpstr>Large vs. Small Signal</vt:lpstr>
      <vt:lpstr>Large Signal</vt:lpstr>
      <vt:lpstr>Large and Small Signal</vt:lpstr>
      <vt:lpstr>Component Reactions: Large Signal</vt:lpstr>
      <vt:lpstr>Component Reactions: Small Signal</vt:lpstr>
      <vt:lpstr>Diodes</vt:lpstr>
      <vt:lpstr>Bipolar Junction Transistors (BJT)</vt:lpstr>
      <vt:lpstr>BJTs continued</vt:lpstr>
      <vt:lpstr>Field Effect Transistors (FET)</vt:lpstr>
      <vt:lpstr>PowerPoint Presentation</vt:lpstr>
      <vt:lpstr>Important MOSFET Notes</vt:lpstr>
      <vt:lpstr>Intuitive Understanding of Coding in Arduino IDE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Huffaker, Dayton M.</dc:creator>
  <cp:lastModifiedBy>Nelson, Erika V.</cp:lastModifiedBy>
  <cp:revision>2</cp:revision>
  <dcterms:created xsi:type="dcterms:W3CDTF">2024-03-19T18:02:24Z</dcterms:created>
  <dcterms:modified xsi:type="dcterms:W3CDTF">2024-04-16T22:59:02Z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0x010100DDBA4ED026DB2743B036259EDD5E6DB6</vt:lpwstr>
  </property>
</Properties>
</file>